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379" r:id="rId15"/>
    <p:sldId id="268" r:id="rId16"/>
    <p:sldId id="381" r:id="rId17"/>
    <p:sldId id="380" r:id="rId18"/>
    <p:sldId id="382" r:id="rId19"/>
    <p:sldId id="267" r:id="rId20"/>
    <p:sldId id="271" r:id="rId21"/>
    <p:sldId id="270" r:id="rId22"/>
    <p:sldId id="277" r:id="rId23"/>
    <p:sldId id="272" r:id="rId24"/>
    <p:sldId id="278" r:id="rId25"/>
    <p:sldId id="273" r:id="rId26"/>
    <p:sldId id="279" r:id="rId27"/>
    <p:sldId id="280" r:id="rId28"/>
    <p:sldId id="281" r:id="rId29"/>
    <p:sldId id="269" r:id="rId30"/>
    <p:sldId id="383" r:id="rId31"/>
    <p:sldId id="282" r:id="rId32"/>
    <p:sldId id="274" r:id="rId33"/>
    <p:sldId id="283" r:id="rId34"/>
    <p:sldId id="285" r:id="rId35"/>
    <p:sldId id="384" r:id="rId36"/>
    <p:sldId id="286" r:id="rId37"/>
    <p:sldId id="386" r:id="rId38"/>
    <p:sldId id="385" r:id="rId39"/>
    <p:sldId id="387" r:id="rId40"/>
    <p:sldId id="287" r:id="rId41"/>
    <p:sldId id="388" r:id="rId42"/>
    <p:sldId id="288" r:id="rId43"/>
    <p:sldId id="284" r:id="rId44"/>
    <p:sldId id="289" r:id="rId45"/>
    <p:sldId id="291" r:id="rId46"/>
    <p:sldId id="290" r:id="rId47"/>
    <p:sldId id="293" r:id="rId48"/>
    <p:sldId id="294" r:id="rId49"/>
    <p:sldId id="295" r:id="rId50"/>
    <p:sldId id="292" r:id="rId51"/>
    <p:sldId id="296" r:id="rId52"/>
    <p:sldId id="389" r:id="rId53"/>
    <p:sldId id="298" r:id="rId54"/>
    <p:sldId id="299" r:id="rId55"/>
    <p:sldId id="300" r:id="rId56"/>
    <p:sldId id="301" r:id="rId57"/>
    <p:sldId id="302" r:id="rId58"/>
    <p:sldId id="396" r:id="rId59"/>
    <p:sldId id="397" r:id="rId60"/>
    <p:sldId id="398" r:id="rId61"/>
    <p:sldId id="303" r:id="rId62"/>
    <p:sldId id="305" r:id="rId63"/>
    <p:sldId id="304" r:id="rId64"/>
    <p:sldId id="306" r:id="rId65"/>
    <p:sldId id="308" r:id="rId66"/>
    <p:sldId id="307" r:id="rId67"/>
    <p:sldId id="310" r:id="rId68"/>
    <p:sldId id="309" r:id="rId69"/>
    <p:sldId id="311" r:id="rId70"/>
    <p:sldId id="313" r:id="rId71"/>
    <p:sldId id="312" r:id="rId72"/>
    <p:sldId id="315" r:id="rId73"/>
    <p:sldId id="316" r:id="rId74"/>
    <p:sldId id="314" r:id="rId75"/>
    <p:sldId id="317" r:id="rId76"/>
    <p:sldId id="319" r:id="rId77"/>
    <p:sldId id="318" r:id="rId78"/>
    <p:sldId id="320" r:id="rId79"/>
    <p:sldId id="321" r:id="rId80"/>
    <p:sldId id="322" r:id="rId81"/>
    <p:sldId id="324" r:id="rId82"/>
    <p:sldId id="325" r:id="rId83"/>
    <p:sldId id="326" r:id="rId84"/>
    <p:sldId id="390" r:id="rId85"/>
    <p:sldId id="328" r:id="rId86"/>
    <p:sldId id="327" r:id="rId87"/>
    <p:sldId id="329" r:id="rId88"/>
    <p:sldId id="330" r:id="rId89"/>
    <p:sldId id="391" r:id="rId90"/>
    <p:sldId id="331" r:id="rId91"/>
    <p:sldId id="323" r:id="rId92"/>
    <p:sldId id="333" r:id="rId93"/>
    <p:sldId id="334" r:id="rId94"/>
    <p:sldId id="335" r:id="rId95"/>
    <p:sldId id="332" r:id="rId96"/>
    <p:sldId id="337" r:id="rId97"/>
    <p:sldId id="336" r:id="rId98"/>
    <p:sldId id="338" r:id="rId99"/>
    <p:sldId id="340" r:id="rId100"/>
    <p:sldId id="341" r:id="rId101"/>
    <p:sldId id="342" r:id="rId102"/>
    <p:sldId id="343" r:id="rId103"/>
    <p:sldId id="344" r:id="rId104"/>
    <p:sldId id="345" r:id="rId105"/>
    <p:sldId id="339" r:id="rId106"/>
    <p:sldId id="392" r:id="rId107"/>
    <p:sldId id="346" r:id="rId108"/>
    <p:sldId id="348" r:id="rId109"/>
    <p:sldId id="349" r:id="rId110"/>
    <p:sldId id="350" r:id="rId111"/>
    <p:sldId id="393" r:id="rId112"/>
    <p:sldId id="347" r:id="rId113"/>
    <p:sldId id="352" r:id="rId114"/>
    <p:sldId id="353" r:id="rId115"/>
    <p:sldId id="355" r:id="rId116"/>
    <p:sldId id="354" r:id="rId117"/>
    <p:sldId id="356" r:id="rId118"/>
    <p:sldId id="357" r:id="rId119"/>
    <p:sldId id="359" r:id="rId120"/>
    <p:sldId id="360" r:id="rId121"/>
    <p:sldId id="362" r:id="rId122"/>
    <p:sldId id="361" r:id="rId123"/>
    <p:sldId id="364" r:id="rId124"/>
    <p:sldId id="363" r:id="rId125"/>
    <p:sldId id="365" r:id="rId126"/>
    <p:sldId id="367" r:id="rId127"/>
    <p:sldId id="366" r:id="rId128"/>
    <p:sldId id="368" r:id="rId129"/>
    <p:sldId id="369" r:id="rId130"/>
    <p:sldId id="371" r:id="rId131"/>
    <p:sldId id="372" r:id="rId132"/>
    <p:sldId id="373" r:id="rId133"/>
    <p:sldId id="394" r:id="rId134"/>
    <p:sldId id="375" r:id="rId135"/>
    <p:sldId id="374" r:id="rId136"/>
    <p:sldId id="370" r:id="rId137"/>
    <p:sldId id="377" r:id="rId138"/>
    <p:sldId id="376" r:id="rId139"/>
    <p:sldId id="395" r:id="rId140"/>
    <p:sldId id="358" r:id="rId141"/>
    <p:sldId id="37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0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090"/>
    <p:restoredTop sz="77415"/>
  </p:normalViewPr>
  <p:slideViewPr>
    <p:cSldViewPr snapToGrid="0" snapToObjects="1">
      <p:cViewPr varScale="1">
        <p:scale>
          <a:sx n="81" d="100"/>
          <a:sy n="81" d="100"/>
        </p:scale>
        <p:origin x="21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F93FB-72BD-CE47-863B-D72BD47AAABB}"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2647-74EA-A441-BE09-5F704AE74BDD}" type="slidenum">
              <a:rPr lang="en-US" smtClean="0"/>
              <a:t>‹#›</a:t>
            </a:fld>
            <a:endParaRPr lang="en-US"/>
          </a:p>
        </p:txBody>
      </p:sp>
    </p:spTree>
    <p:extLst>
      <p:ext uri="{BB962C8B-B14F-4D97-AF65-F5344CB8AC3E}">
        <p14:creationId xmlns:p14="http://schemas.microsoft.com/office/powerpoint/2010/main" val="224724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I’m Dave Cook, A senior engineer at </a:t>
            </a:r>
            <a:r>
              <a:rPr lang="en-GB" sz="1200" kern="1200" dirty="0" err="1">
                <a:solidFill>
                  <a:schemeClr val="tx1"/>
                </a:solidFill>
                <a:effectLst/>
                <a:latin typeface="+mn-lt"/>
                <a:ea typeface="+mn-ea"/>
                <a:cs typeface="+mn-cs"/>
              </a:rPr>
              <a:t>CompareTheMarket.com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Today I’m going to give an overview of F#, and hopefully give you both the desire, and the tools you need to get started.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I'll try and answer questions at the end, as we have a lot to cover.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I’ll share the </a:t>
            </a:r>
            <a:r>
              <a:rPr lang="en-GB" sz="1200" kern="1200" dirty="0" err="1">
                <a:solidFill>
                  <a:schemeClr val="tx1"/>
                </a:solidFill>
                <a:effectLst/>
                <a:latin typeface="+mn-lt"/>
                <a:ea typeface="+mn-ea"/>
                <a:cs typeface="+mn-cs"/>
              </a:rPr>
              <a:t>url</a:t>
            </a:r>
            <a:r>
              <a:rPr lang="en-GB" sz="1200" kern="1200" dirty="0">
                <a:solidFill>
                  <a:schemeClr val="tx1"/>
                </a:solidFill>
                <a:effectLst/>
                <a:latin typeface="+mn-lt"/>
                <a:ea typeface="+mn-ea"/>
                <a:cs typeface="+mn-cs"/>
              </a:rPr>
              <a:t> to a repo with all the slides and code, so no need to take screen shots.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Before that, just a little bit about me and where I’m coming from:</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a:t>
            </a:fld>
            <a:endParaRPr lang="en-US"/>
          </a:p>
        </p:txBody>
      </p:sp>
    </p:spTree>
    <p:extLst>
      <p:ext uri="{BB962C8B-B14F-4D97-AF65-F5344CB8AC3E}">
        <p14:creationId xmlns:p14="http://schemas.microsoft.com/office/powerpoint/2010/main" val="27369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 couple of those cheeky ways in which I have used F# at work is to:</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create an F# project for defining record types, and then consuming those records from within C#...this was prior to C# 9…. So if you are not lucky enough to be using C# 9 yet, but want to use record types, you can do this now! F# has had them for ages!!!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I’ve also created F# projects to house some Property Based Tests that validate the implementation of a C# projects – I could have done this using C#, but I found that the examples on the web, and the documentation for F# was more comprehensive, and actually a little bit easier to do because of something called a computation expression….(I won’t be talking about Property Based Testing or Computation Expressions today, as they are probably both talks on their 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a:t>
            </a:fld>
            <a:endParaRPr lang="en-US"/>
          </a:p>
        </p:txBody>
      </p:sp>
    </p:spTree>
    <p:extLst>
      <p:ext uri="{BB962C8B-B14F-4D97-AF65-F5344CB8AC3E}">
        <p14:creationId xmlns:p14="http://schemas.microsoft.com/office/powerpoint/2010/main" val="394788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our </a:t>
            </a:r>
            <a:r>
              <a:rPr lang="en-GB" sz="1200" kern="1200" dirty="0" err="1">
                <a:solidFill>
                  <a:schemeClr val="tx1"/>
                </a:solidFill>
                <a:effectLst/>
                <a:latin typeface="+mn-lt"/>
                <a:ea typeface="+mn-ea"/>
                <a:cs typeface="+mn-cs"/>
              </a:rPr>
              <a:t>readFromFile</a:t>
            </a:r>
            <a:r>
              <a:rPr lang="en-GB" sz="1200" kern="1200" dirty="0">
                <a:solidFill>
                  <a:schemeClr val="tx1"/>
                </a:solidFill>
                <a:effectLst/>
                <a:latin typeface="+mn-lt"/>
                <a:ea typeface="+mn-ea"/>
                <a:cs typeface="+mn-cs"/>
              </a:rPr>
              <a:t> function can return each of these different possible values under different conditions.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100</a:t>
            </a:fld>
            <a:endParaRPr lang="en-US"/>
          </a:p>
        </p:txBody>
      </p:sp>
    </p:spTree>
    <p:extLst>
      <p:ext uri="{BB962C8B-B14F-4D97-AF65-F5344CB8AC3E}">
        <p14:creationId xmlns:p14="http://schemas.microsoft.com/office/powerpoint/2010/main" val="605689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function signature we define 2 input arguments of type </a:t>
            </a:r>
            <a:r>
              <a:rPr lang="en-GB" sz="1200" kern="1200" dirty="0" err="1">
                <a:solidFill>
                  <a:schemeClr val="tx1"/>
                </a:solidFill>
                <a:effectLst/>
                <a:latin typeface="+mn-lt"/>
                <a:ea typeface="+mn-ea"/>
                <a:cs typeface="+mn-cs"/>
              </a:rPr>
              <a:t>SafeString</a:t>
            </a:r>
            <a:r>
              <a:rPr lang="en-GB" sz="1200" kern="1200" dirty="0">
                <a:solidFill>
                  <a:schemeClr val="tx1"/>
                </a:solidFill>
                <a:effectLst/>
                <a:latin typeface="+mn-lt"/>
                <a:ea typeface="+mn-ea"/>
                <a:cs typeface="+mn-cs"/>
              </a:rPr>
              <a:t>…so no need to check for null.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101</a:t>
            </a:fld>
            <a:endParaRPr lang="en-US"/>
          </a:p>
        </p:txBody>
      </p:sp>
    </p:spTree>
    <p:extLst>
      <p:ext uri="{BB962C8B-B14F-4D97-AF65-F5344CB8AC3E}">
        <p14:creationId xmlns:p14="http://schemas.microsoft.com/office/powerpoint/2010/main" val="42216539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directory doesn’t exist, we return the </a:t>
            </a:r>
            <a:r>
              <a:rPr lang="en-GB" sz="1200" kern="1200" dirty="0" err="1">
                <a:solidFill>
                  <a:schemeClr val="tx1"/>
                </a:solidFill>
                <a:effectLst/>
                <a:latin typeface="+mn-lt"/>
                <a:ea typeface="+mn-ea"/>
                <a:cs typeface="+mn-cs"/>
              </a:rPr>
              <a:t>InvalidDirectory</a:t>
            </a:r>
            <a:r>
              <a:rPr lang="en-GB" sz="1200" kern="1200" dirty="0">
                <a:solidFill>
                  <a:schemeClr val="tx1"/>
                </a:solidFill>
                <a:effectLst/>
                <a:latin typeface="+mn-lt"/>
                <a:ea typeface="+mn-ea"/>
                <a:cs typeface="+mn-cs"/>
              </a:rPr>
              <a:t> choice.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102</a:t>
            </a:fld>
            <a:endParaRPr lang="en-US"/>
          </a:p>
        </p:txBody>
      </p:sp>
    </p:spTree>
    <p:extLst>
      <p:ext uri="{BB962C8B-B14F-4D97-AF65-F5344CB8AC3E}">
        <p14:creationId xmlns:p14="http://schemas.microsoft.com/office/powerpoint/2010/main" val="41010425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requested file doesn’t exist in that directory, we return </a:t>
            </a:r>
            <a:r>
              <a:rPr lang="en-GB" sz="1200" kern="1200" dirty="0" err="1">
                <a:solidFill>
                  <a:schemeClr val="tx1"/>
                </a:solidFill>
                <a:effectLst/>
                <a:latin typeface="+mn-lt"/>
                <a:ea typeface="+mn-ea"/>
                <a:cs typeface="+mn-cs"/>
              </a:rPr>
              <a:t>InvalidFileName</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103</a:t>
            </a:fld>
            <a:endParaRPr lang="en-US"/>
          </a:p>
        </p:txBody>
      </p:sp>
    </p:spTree>
    <p:extLst>
      <p:ext uri="{BB962C8B-B14F-4D97-AF65-F5344CB8AC3E}">
        <p14:creationId xmlns:p14="http://schemas.microsoft.com/office/powerpoint/2010/main" val="1904616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locate the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we then read the content, and check to see if the array created by </a:t>
            </a:r>
            <a:r>
              <a:rPr lang="en-GB" sz="1200" kern="1200" dirty="0" err="1">
                <a:solidFill>
                  <a:schemeClr val="tx1"/>
                </a:solidFill>
                <a:effectLst/>
                <a:latin typeface="+mn-lt"/>
                <a:ea typeface="+mn-ea"/>
                <a:cs typeface="+mn-cs"/>
              </a:rPr>
              <a:t>ReadAllLines</a:t>
            </a:r>
            <a:r>
              <a:rPr lang="en-GB" sz="1200" kern="1200" dirty="0">
                <a:solidFill>
                  <a:schemeClr val="tx1"/>
                </a:solidFill>
                <a:effectLst/>
                <a:latin typeface="+mn-lt"/>
                <a:ea typeface="+mn-ea"/>
                <a:cs typeface="+mn-cs"/>
              </a:rPr>
              <a:t> is empty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its empty, we return </a:t>
            </a:r>
            <a:r>
              <a:rPr lang="en-GB" sz="1200" kern="1200" dirty="0" err="1">
                <a:solidFill>
                  <a:schemeClr val="tx1"/>
                </a:solidFill>
                <a:effectLst/>
                <a:latin typeface="+mn-lt"/>
                <a:ea typeface="+mn-ea"/>
                <a:cs typeface="+mn-cs"/>
              </a:rPr>
              <a:t>FileIsEmpty</a:t>
            </a: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otherwise, we convert the array to a list, and return the Valid choice, with a list of strings representing the lines of the file we read.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104</a:t>
            </a:fld>
            <a:endParaRPr lang="en-US"/>
          </a:p>
        </p:txBody>
      </p:sp>
    </p:spTree>
    <p:extLst>
      <p:ext uri="{BB962C8B-B14F-4D97-AF65-F5344CB8AC3E}">
        <p14:creationId xmlns:p14="http://schemas.microsoft.com/office/powerpoint/2010/main" val="2670602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we invoke the function and deal with the response,...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do what we always do with Choice types, and deal with all the available choices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105</a:t>
            </a:fld>
            <a:endParaRPr lang="en-US"/>
          </a:p>
        </p:txBody>
      </p:sp>
    </p:spTree>
    <p:extLst>
      <p:ext uri="{BB962C8B-B14F-4D97-AF65-F5344CB8AC3E}">
        <p14:creationId xmlns:p14="http://schemas.microsoft.com/office/powerpoint/2010/main" val="13935445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I’ve chosen to cheat and simply return an empty string for all our error scenarios, while the success scenario simply concatenates those multiple lines into one string for us.</a:t>
            </a:r>
          </a:p>
        </p:txBody>
      </p:sp>
      <p:sp>
        <p:nvSpPr>
          <p:cNvPr id="4" name="Slide Number Placeholder 3"/>
          <p:cNvSpPr>
            <a:spLocks noGrp="1"/>
          </p:cNvSpPr>
          <p:nvPr>
            <p:ph type="sldNum" sz="quarter" idx="5"/>
          </p:nvPr>
        </p:nvSpPr>
        <p:spPr/>
        <p:txBody>
          <a:bodyPr/>
          <a:lstStyle/>
          <a:p>
            <a:fld id="{D1DD2647-74EA-A441-BE09-5F704AE74BDD}" type="slidenum">
              <a:rPr lang="en-US" smtClean="0"/>
              <a:t>106</a:t>
            </a:fld>
            <a:endParaRPr lang="en-US"/>
          </a:p>
        </p:txBody>
      </p:sp>
    </p:spTree>
    <p:extLst>
      <p:ext uri="{BB962C8B-B14F-4D97-AF65-F5344CB8AC3E}">
        <p14:creationId xmlns:p14="http://schemas.microsoft.com/office/powerpoint/2010/main" val="25082359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 gives you multiple options on top of throwing Exceptions: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Ask the Caller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Return a Choice Type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Both options reduce the chance of errors crashing the application, because neither raises an exception and then relies on the caller, or something further up the stack, to catch and handle that exception.</a:t>
            </a:r>
          </a:p>
          <a:p>
            <a:endParaRPr lang="en-US" dirty="0"/>
          </a:p>
          <a:p>
            <a:r>
              <a:rPr lang="en-GB" sz="1200" kern="1200" dirty="0">
                <a:solidFill>
                  <a:schemeClr val="tx1"/>
                </a:solidFill>
                <a:effectLst/>
                <a:latin typeface="+mn-lt"/>
                <a:ea typeface="+mn-ea"/>
                <a:cs typeface="+mn-cs"/>
              </a:rPr>
              <a:t>And in both cases, particularly when returning a DU, you can infer from the function signature how a function is likely to behave when you call it….the signature tells us exactly what is going to happen: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c…  or invoke/return y</a:t>
            </a:r>
          </a:p>
          <a:p>
            <a:pPr lvl="0"/>
            <a:r>
              <a:rPr lang="en-GB" sz="1200" kern="1200" dirty="0">
                <a:solidFill>
                  <a:schemeClr val="tx1"/>
                </a:solidFill>
                <a:effectLst/>
                <a:latin typeface="+mn-lt"/>
                <a:ea typeface="+mn-ea"/>
                <a:cs typeface="+mn-cs"/>
              </a:rPr>
              <a:t>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either: x, y or z</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107</a:t>
            </a:fld>
            <a:endParaRPr lang="en-US"/>
          </a:p>
        </p:txBody>
      </p:sp>
    </p:spTree>
    <p:extLst>
      <p:ext uri="{BB962C8B-B14F-4D97-AF65-F5344CB8AC3E}">
        <p14:creationId xmlns:p14="http://schemas.microsoft.com/office/powerpoint/2010/main" val="34493587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Discriminated Union method is such a common pattern in F#, that the language includes a Type for this very purpose: the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as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 Discriminated Union with two choices – Ok, or Error, each with their own data type for their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108</a:t>
            </a:fld>
            <a:endParaRPr lang="en-US"/>
          </a:p>
        </p:txBody>
      </p:sp>
    </p:spTree>
    <p:extLst>
      <p:ext uri="{BB962C8B-B14F-4D97-AF65-F5344CB8AC3E}">
        <p14:creationId xmlns:p14="http://schemas.microsoft.com/office/powerpoint/2010/main" val="24116311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an example of how you might see this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refactored our </a:t>
            </a:r>
            <a:r>
              <a:rPr lang="en-GB" sz="1200" kern="1200" dirty="0" err="1">
                <a:solidFill>
                  <a:schemeClr val="tx1"/>
                </a:solidFill>
                <a:effectLst/>
                <a:latin typeface="+mn-lt"/>
                <a:ea typeface="+mn-ea"/>
                <a:cs typeface="+mn-cs"/>
              </a:rPr>
              <a:t>TryCreate</a:t>
            </a:r>
            <a:r>
              <a:rPr lang="en-GB" sz="1200" kern="1200" dirty="0">
                <a:solidFill>
                  <a:schemeClr val="tx1"/>
                </a:solidFill>
                <a:effectLst/>
                <a:latin typeface="+mn-lt"/>
                <a:ea typeface="+mn-ea"/>
                <a:cs typeface="+mn-cs"/>
              </a:rPr>
              <a:t> function from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module we saw earlier,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109</a:t>
            </a:fld>
            <a:endParaRPr lang="en-US"/>
          </a:p>
        </p:txBody>
      </p:sp>
    </p:spTree>
    <p:extLst>
      <p:ext uri="{BB962C8B-B14F-4D97-AF65-F5344CB8AC3E}">
        <p14:creationId xmlns:p14="http://schemas.microsoft.com/office/powerpoint/2010/main" val="343828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I said that ‘F#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does that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Well, in a similar way that C# supports both OO and Functional styles of programming, F# supports both paradigms too, giving you the flexibility to use either, or both.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while C# leans in the direction of OO, F# leans more in the direction of Functional programming.</a:t>
            </a:r>
          </a:p>
          <a:p>
            <a:r>
              <a:rPr lang="en-GB" sz="1200" kern="1200" dirty="0">
                <a:solidFill>
                  <a:schemeClr val="tx1"/>
                </a:solidFill>
                <a:effectLst/>
                <a:latin typeface="+mn-lt"/>
                <a:ea typeface="+mn-ea"/>
                <a:cs typeface="+mn-cs"/>
              </a:rPr>
              <a:t>So you </a:t>
            </a:r>
            <a:r>
              <a:rPr lang="en-GB" sz="1200" b="1" i="1" kern="1200" dirty="0">
                <a:solidFill>
                  <a:schemeClr val="tx1"/>
                </a:solidFill>
                <a:effectLst/>
                <a:latin typeface="+mn-lt"/>
                <a:ea typeface="+mn-ea"/>
                <a:cs typeface="+mn-cs"/>
              </a:rPr>
              <a:t>could</a:t>
            </a:r>
            <a:r>
              <a:rPr lang="en-GB" sz="1200" kern="1200" dirty="0">
                <a:solidFill>
                  <a:schemeClr val="tx1"/>
                </a:solidFill>
                <a:effectLst/>
                <a:latin typeface="+mn-lt"/>
                <a:ea typeface="+mn-ea"/>
                <a:cs typeface="+mn-cs"/>
              </a:rPr>
              <a:t> describe C# as Object Orientated first.</a:t>
            </a:r>
          </a:p>
        </p:txBody>
      </p:sp>
      <p:sp>
        <p:nvSpPr>
          <p:cNvPr id="4" name="Slide Number Placeholder 3"/>
          <p:cNvSpPr>
            <a:spLocks noGrp="1"/>
          </p:cNvSpPr>
          <p:nvPr>
            <p:ph type="sldNum" sz="quarter" idx="5"/>
          </p:nvPr>
        </p:nvSpPr>
        <p:spPr/>
        <p:txBody>
          <a:bodyPr/>
          <a:lstStyle/>
          <a:p>
            <a:fld id="{D1DD2647-74EA-A441-BE09-5F704AE74BDD}" type="slidenum">
              <a:rPr lang="en-US" smtClean="0"/>
              <a:t>11</a:t>
            </a:fld>
            <a:endParaRPr lang="en-US"/>
          </a:p>
        </p:txBody>
      </p:sp>
    </p:spTree>
    <p:extLst>
      <p:ext uri="{BB962C8B-B14F-4D97-AF65-F5344CB8AC3E}">
        <p14:creationId xmlns:p14="http://schemas.microsoft.com/office/powerpoint/2010/main" val="3975722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instead of throwing an Exception when validation fails, we return the Error choice, with a string that holds the validation error message.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110</a:t>
            </a:fld>
            <a:endParaRPr lang="en-US"/>
          </a:p>
        </p:txBody>
      </p:sp>
    </p:spTree>
    <p:extLst>
      <p:ext uri="{BB962C8B-B14F-4D97-AF65-F5344CB8AC3E}">
        <p14:creationId xmlns:p14="http://schemas.microsoft.com/office/powerpoint/2010/main" val="15780876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validation passes, we return the Ok choice containing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value.</a:t>
            </a:r>
          </a:p>
        </p:txBody>
      </p:sp>
      <p:sp>
        <p:nvSpPr>
          <p:cNvPr id="4" name="Slide Number Placeholder 3"/>
          <p:cNvSpPr>
            <a:spLocks noGrp="1"/>
          </p:cNvSpPr>
          <p:nvPr>
            <p:ph type="sldNum" sz="quarter" idx="5"/>
          </p:nvPr>
        </p:nvSpPr>
        <p:spPr/>
        <p:txBody>
          <a:bodyPr/>
          <a:lstStyle/>
          <a:p>
            <a:fld id="{D1DD2647-74EA-A441-BE09-5F704AE74BDD}" type="slidenum">
              <a:rPr lang="en-US" smtClean="0"/>
              <a:t>111</a:t>
            </a:fld>
            <a:endParaRPr lang="en-US"/>
          </a:p>
        </p:txBody>
      </p:sp>
    </p:spTree>
    <p:extLst>
      <p:ext uri="{BB962C8B-B14F-4D97-AF65-F5344CB8AC3E}">
        <p14:creationId xmlns:p14="http://schemas.microsoft.com/office/powerpoint/2010/main" val="12054795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that the type annotations above the function says: you give me a decimal, and I’ll give you a Result of either a Loan Amount, or a string.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note: the language guidelines point out that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and Discriminated Unions are not a complete replacement to exceptions, and that exceptions are better suited to certain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are generally truly exceptional scenarios though, rather than those that are easily expected or anticipated.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112</a:t>
            </a:fld>
            <a:endParaRPr lang="en-US"/>
          </a:p>
        </p:txBody>
      </p:sp>
    </p:spTree>
    <p:extLst>
      <p:ext uri="{BB962C8B-B14F-4D97-AF65-F5344CB8AC3E}">
        <p14:creationId xmlns:p14="http://schemas.microsoft.com/office/powerpoint/2010/main" val="6875383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the last big thing I’d like to cover today is very different to what we are used to with C#, but may be more familiar for the JavaScript folk among us, and that is Currying &amp; Partial Application</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113</a:t>
            </a:fld>
            <a:endParaRPr lang="en-US"/>
          </a:p>
        </p:txBody>
      </p:sp>
    </p:spTree>
    <p:extLst>
      <p:ext uri="{BB962C8B-B14F-4D97-AF65-F5344CB8AC3E}">
        <p14:creationId xmlns:p14="http://schemas.microsoft.com/office/powerpoint/2010/main" val="4927326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 when we call a method or a function, we specify all the required arguments. </a:t>
            </a:r>
          </a:p>
          <a:p>
            <a:endParaRPr lang="en-US" dirty="0"/>
          </a:p>
          <a:p>
            <a:r>
              <a:rPr lang="en-GB" sz="1200" kern="1200" dirty="0">
                <a:solidFill>
                  <a:schemeClr val="tx1"/>
                </a:solidFill>
                <a:effectLst/>
                <a:latin typeface="+mn-lt"/>
                <a:ea typeface="+mn-ea"/>
                <a:cs typeface="+mn-cs"/>
              </a:rPr>
              <a:t>You don’t really have a choice because the compiler complains if any are missing.</a:t>
            </a:r>
          </a:p>
          <a:p>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114</a:t>
            </a:fld>
            <a:endParaRPr lang="en-US"/>
          </a:p>
        </p:txBody>
      </p:sp>
    </p:spTree>
    <p:extLst>
      <p:ext uri="{BB962C8B-B14F-4D97-AF65-F5344CB8AC3E}">
        <p14:creationId xmlns:p14="http://schemas.microsoft.com/office/powerpoint/2010/main" val="30931886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had the following function in C#, </a:t>
            </a:r>
          </a:p>
          <a:p>
            <a:r>
              <a:rPr lang="en-GB" sz="1200" kern="1200" dirty="0">
                <a:solidFill>
                  <a:schemeClr val="tx1"/>
                </a:solidFill>
                <a:effectLst/>
                <a:latin typeface="+mn-lt"/>
                <a:ea typeface="+mn-ea"/>
                <a:cs typeface="+mn-cs"/>
              </a:rPr>
              <a:t>and we want to supply our add function as an input, then we need to adapt it somehow so the function signatures match, otherwise you get a compiler error: because Add requires two inputs, while the mutator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only accepts one.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Currying is the act of transforming a function that takes N arguments all at the same time, and turning it into a series of functions that all accept one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115</a:t>
            </a:fld>
            <a:endParaRPr lang="en-US"/>
          </a:p>
        </p:txBody>
      </p:sp>
    </p:spTree>
    <p:extLst>
      <p:ext uri="{BB962C8B-B14F-4D97-AF65-F5344CB8AC3E}">
        <p14:creationId xmlns:p14="http://schemas.microsoft.com/office/powerpoint/2010/main" val="37897864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it might look something like this in C#, expressed as a generic extension method.</a:t>
            </a:r>
          </a:p>
          <a:p>
            <a:endParaRPr lang="en-US" dirty="0"/>
          </a:p>
          <a:p>
            <a:r>
              <a:rPr lang="en-US" dirty="0"/>
              <a:t>…</a:t>
            </a:r>
          </a:p>
          <a:p>
            <a:endParaRPr lang="en-US" dirty="0"/>
          </a:p>
          <a:p>
            <a:r>
              <a:rPr lang="en-GB" sz="1200" kern="1200" dirty="0">
                <a:solidFill>
                  <a:schemeClr val="tx1"/>
                </a:solidFill>
                <a:effectLst/>
                <a:latin typeface="+mn-lt"/>
                <a:ea typeface="+mn-ea"/>
                <a:cs typeface="+mn-cs"/>
              </a:rPr>
              <a:t>I’ll skip over the details, and focus on what this gives you:</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116</a:t>
            </a:fld>
            <a:endParaRPr lang="en-US"/>
          </a:p>
        </p:txBody>
      </p:sp>
    </p:spTree>
    <p:extLst>
      <p:ext uri="{BB962C8B-B14F-4D97-AF65-F5344CB8AC3E}">
        <p14:creationId xmlns:p14="http://schemas.microsoft.com/office/powerpoint/2010/main" val="34816060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Having called Curry on a function, we can now supply the arguments individually, rather than all at the same time. </a:t>
            </a:r>
          </a:p>
          <a:p>
            <a:r>
              <a:rPr lang="en-GB" sz="1200" kern="1200" dirty="0">
                <a:solidFill>
                  <a:schemeClr val="tx1"/>
                </a:solidFill>
                <a:effectLst/>
                <a:latin typeface="+mn-lt"/>
                <a:ea typeface="+mn-ea"/>
                <a:cs typeface="+mn-cs"/>
              </a:rPr>
              <a:t>Applying the first argument returns another function that still requires the last argument.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117</a:t>
            </a:fld>
            <a:endParaRPr lang="en-US"/>
          </a:p>
        </p:txBody>
      </p:sp>
    </p:spTree>
    <p:extLst>
      <p:ext uri="{BB962C8B-B14F-4D97-AF65-F5344CB8AC3E}">
        <p14:creationId xmlns:p14="http://schemas.microsoft.com/office/powerpoint/2010/main" val="32725937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referred to as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a partially applied add function which requires one more argument before you get our result.</a:t>
            </a:r>
          </a:p>
          <a:p>
            <a:endParaRPr lang="en-US" dirty="0"/>
          </a:p>
          <a:p>
            <a:r>
              <a:rPr lang="en-GB" sz="1200" kern="1200" dirty="0">
                <a:solidFill>
                  <a:schemeClr val="tx1"/>
                </a:solidFill>
                <a:effectLst/>
                <a:latin typeface="+mn-lt"/>
                <a:ea typeface="+mn-ea"/>
                <a:cs typeface="+mn-cs"/>
              </a:rPr>
              <a:t>Now this all works, but it comes with some costs: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need to write the Currying code yourself, or pull in a functional library such as Language Extensions. (https://</a:t>
            </a:r>
            <a:r>
              <a:rPr lang="en-GB" sz="1200" kern="1200" dirty="0" err="1">
                <a:solidFill>
                  <a:schemeClr val="tx1"/>
                </a:solidFill>
                <a:effectLst/>
                <a:latin typeface="+mn-lt"/>
                <a:ea typeface="+mn-ea"/>
                <a:cs typeface="+mn-cs"/>
              </a:rPr>
              <a:t>github.com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louthy</a:t>
            </a:r>
            <a:r>
              <a:rPr lang="en-GB" sz="1200" kern="1200" dirty="0">
                <a:solidFill>
                  <a:schemeClr val="tx1"/>
                </a:solidFill>
                <a:effectLst/>
                <a:latin typeface="+mn-lt"/>
                <a:ea typeface="+mn-ea"/>
                <a:cs typeface="+mn-cs"/>
              </a:rPr>
              <a:t>/language-ex)</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if you want to curry functions with more than 2 arguments, you need multiple overloads for the Curry method, each accepting a different number of arguments.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compiler will only let you create </a:t>
            </a:r>
            <a:r>
              <a:rPr lang="en-GB" sz="1200" kern="1200" dirty="0" err="1">
                <a:solidFill>
                  <a:schemeClr val="tx1"/>
                </a:solidFill>
                <a:effectLst/>
                <a:latin typeface="+mn-lt"/>
                <a:ea typeface="+mn-ea"/>
                <a:cs typeface="+mn-cs"/>
              </a:rPr>
              <a:t>Funcs</a:t>
            </a:r>
            <a:r>
              <a:rPr lang="en-GB" sz="1200" kern="1200" dirty="0">
                <a:solidFill>
                  <a:schemeClr val="tx1"/>
                </a:solidFill>
                <a:effectLst/>
                <a:latin typeface="+mn-lt"/>
                <a:ea typeface="+mn-ea"/>
                <a:cs typeface="+mn-cs"/>
              </a:rPr>
              <a:t> with up to 16 inputs, so there is an upper limit. Although if you are hitting this limit, you should probably refactor and create some types!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118</a:t>
            </a:fld>
            <a:endParaRPr lang="en-US"/>
          </a:p>
        </p:txBody>
      </p:sp>
    </p:spTree>
    <p:extLst>
      <p:ext uri="{BB962C8B-B14F-4D97-AF65-F5344CB8AC3E}">
        <p14:creationId xmlns:p14="http://schemas.microsoft.com/office/powerpoint/2010/main" val="38392279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have also bamboozled your IDE, which no longer has any idea what your input argument names are, because everything is so generic, and we lose useful </a:t>
            </a:r>
            <a:r>
              <a:rPr lang="en-GB" sz="1200" kern="1200" dirty="0" err="1">
                <a:solidFill>
                  <a:schemeClr val="tx1"/>
                </a:solidFill>
                <a:effectLst/>
                <a:latin typeface="+mn-lt"/>
                <a:ea typeface="+mn-ea"/>
                <a:cs typeface="+mn-cs"/>
              </a:rPr>
              <a:t>intellisence</a:t>
            </a:r>
            <a:r>
              <a:rPr lang="en-GB" sz="1200" kern="1200" dirty="0">
                <a:solidFill>
                  <a:schemeClr val="tx1"/>
                </a:solidFill>
                <a:effectLst/>
                <a:latin typeface="+mn-lt"/>
                <a:ea typeface="+mn-ea"/>
                <a:cs typeface="+mn-cs"/>
              </a:rPr>
              <a:t> </a:t>
            </a:r>
          </a:p>
          <a:p>
            <a:endParaRPr lang="en-US" dirty="0"/>
          </a:p>
          <a:p>
            <a:r>
              <a:rPr lang="en-GB" sz="1200" kern="1200" dirty="0">
                <a:solidFill>
                  <a:schemeClr val="tx1"/>
                </a:solidFill>
                <a:effectLst/>
                <a:latin typeface="+mn-lt"/>
                <a:ea typeface="+mn-ea"/>
                <a:cs typeface="+mn-cs"/>
              </a:rPr>
              <a:t>F# solves these problems out of the box! Because it automatically returns a new function with N less required arguments whenever you call a function with less than the required amount: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Basically…. its Auto currying for you!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119</a:t>
            </a:fld>
            <a:endParaRPr lang="en-US"/>
          </a:p>
        </p:txBody>
      </p:sp>
    </p:spTree>
    <p:extLst>
      <p:ext uri="{BB962C8B-B14F-4D97-AF65-F5344CB8AC3E}">
        <p14:creationId xmlns:p14="http://schemas.microsoft.com/office/powerpoint/2010/main" val="83157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diagram taken from  ‘Get programming with F#’ showing where C# and F# sit roughly on the axis of Pure OO to pure Functional Programming.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a:t>
            </a:fld>
            <a:endParaRPr lang="en-US"/>
          </a:p>
        </p:txBody>
      </p:sp>
    </p:spTree>
    <p:extLst>
      <p:ext uri="{BB962C8B-B14F-4D97-AF65-F5344CB8AC3E}">
        <p14:creationId xmlns:p14="http://schemas.microsoft.com/office/powerpoint/2010/main" val="17438156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the code we saw before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120</a:t>
            </a:fld>
            <a:endParaRPr lang="en-US"/>
          </a:p>
        </p:txBody>
      </p:sp>
    </p:spTree>
    <p:extLst>
      <p:ext uri="{BB962C8B-B14F-4D97-AF65-F5344CB8AC3E}">
        <p14:creationId xmlns:p14="http://schemas.microsoft.com/office/powerpoint/2010/main" val="29614913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 line 2 we supply one argument to the existing Add function….</a:t>
            </a:r>
          </a:p>
          <a:p>
            <a:r>
              <a:rPr lang="en-GB" sz="1200" kern="1200" dirty="0">
                <a:solidFill>
                  <a:schemeClr val="tx1"/>
                </a:solidFill>
                <a:effectLst/>
                <a:latin typeface="+mn-lt"/>
                <a:ea typeface="+mn-ea"/>
                <a:cs typeface="+mn-cs"/>
              </a:rPr>
              <a:t>This then returns a new function, which we bind to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still requires a single integer applying to invoke a result: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121</a:t>
            </a:fld>
            <a:endParaRPr lang="en-US"/>
          </a:p>
        </p:txBody>
      </p:sp>
    </p:spTree>
    <p:extLst>
      <p:ext uri="{BB962C8B-B14F-4D97-AF65-F5344CB8AC3E}">
        <p14:creationId xmlns:p14="http://schemas.microsoft.com/office/powerpoint/2010/main" val="14281741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IDE highlighting the method signature above…it’s a function that accepts and int and returns an int.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122</a:t>
            </a:fld>
            <a:endParaRPr lang="en-US"/>
          </a:p>
        </p:txBody>
      </p:sp>
    </p:spTree>
    <p:extLst>
      <p:ext uri="{BB962C8B-B14F-4D97-AF65-F5344CB8AC3E}">
        <p14:creationId xmlns:p14="http://schemas.microsoft.com/office/powerpoint/2010/main" val="41886066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Result2 is then created by applying the remaining argument to </a:t>
            </a:r>
            <a:r>
              <a:rPr lang="en-GB" sz="1200" kern="1200" dirty="0" err="1">
                <a:solidFill>
                  <a:schemeClr val="tx1"/>
                </a:solidFill>
                <a:effectLst/>
                <a:latin typeface="+mn-lt"/>
                <a:ea typeface="+mn-ea"/>
                <a:cs typeface="+mn-cs"/>
              </a:rPr>
              <a:t>AddFive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123</a:t>
            </a:fld>
            <a:endParaRPr lang="en-US"/>
          </a:p>
        </p:txBody>
      </p:sp>
    </p:spTree>
    <p:extLst>
      <p:ext uri="{BB962C8B-B14F-4D97-AF65-F5344CB8AC3E}">
        <p14:creationId xmlns:p14="http://schemas.microsoft.com/office/powerpoint/2010/main" val="25850588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Result3 is created when we call the Mutate function, passing in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function as an argument.</a:t>
            </a:r>
          </a:p>
          <a:p>
            <a:endParaRPr lang="en-US" dirty="0"/>
          </a:p>
          <a:p>
            <a:r>
              <a:rPr lang="en-GB" sz="1200" kern="1200" dirty="0">
                <a:solidFill>
                  <a:schemeClr val="tx1"/>
                </a:solidFill>
                <a:effectLst/>
                <a:latin typeface="+mn-lt"/>
                <a:ea typeface="+mn-ea"/>
                <a:cs typeface="+mn-cs"/>
              </a:rPr>
              <a:t>This all happens without the need for us to write any Currying code ourselves.</a:t>
            </a:r>
          </a:p>
          <a:p>
            <a:r>
              <a:rPr lang="en-GB" sz="1200" kern="1200" dirty="0">
                <a:solidFill>
                  <a:schemeClr val="tx1"/>
                </a:solidFill>
                <a:effectLst/>
                <a:latin typeface="+mn-lt"/>
                <a:ea typeface="+mn-ea"/>
                <a:cs typeface="+mn-cs"/>
              </a:rPr>
              <a:t>Any time you call a function with less than the expected number of arguments, you get a new function back, which still requires the remaining arguments</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124</a:t>
            </a:fld>
            <a:endParaRPr lang="en-US"/>
          </a:p>
        </p:txBody>
      </p:sp>
    </p:spTree>
    <p:extLst>
      <p:ext uri="{BB962C8B-B14F-4D97-AF65-F5344CB8AC3E}">
        <p14:creationId xmlns:p14="http://schemas.microsoft.com/office/powerpoint/2010/main" val="471145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but why?</a:t>
            </a:r>
          </a:p>
          <a:p>
            <a:r>
              <a:rPr lang="en-GB" sz="1200" kern="1200" dirty="0">
                <a:solidFill>
                  <a:schemeClr val="tx1"/>
                </a:solidFill>
                <a:effectLst/>
                <a:latin typeface="+mn-lt"/>
                <a:ea typeface="+mn-ea"/>
                <a:cs typeface="+mn-cs"/>
              </a:rPr>
              <a:t>Why would you want this behaviour, and how can you benefit from it when building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this gives us is the ability to apply N arguments now, and apply the remaining arguments later, without losing the option to supply them all at once if we choose.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use cases for this are varied.</a:t>
            </a:r>
          </a:p>
          <a:p>
            <a:endParaRPr lang="en-US" dirty="0"/>
          </a:p>
          <a:p>
            <a:r>
              <a:rPr lang="en-GB" sz="1200" kern="1200" dirty="0">
                <a:solidFill>
                  <a:schemeClr val="tx1"/>
                </a:solidFill>
                <a:effectLst/>
                <a:latin typeface="+mn-lt"/>
                <a:ea typeface="+mn-ea"/>
                <a:cs typeface="+mn-cs"/>
              </a:rPr>
              <a:t>The example we just saw is like a Functional version of the Adapter Design Pattern: </a:t>
            </a:r>
          </a:p>
          <a:p>
            <a:r>
              <a:rPr lang="en-GB" sz="1200" kern="1200" dirty="0">
                <a:solidFill>
                  <a:schemeClr val="tx1"/>
                </a:solidFill>
                <a:effectLst/>
                <a:latin typeface="+mn-lt"/>
                <a:ea typeface="+mn-ea"/>
                <a:cs typeface="+mn-cs"/>
              </a:rPr>
              <a:t>changing the API of existing code to make it usable in new scenarios.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125</a:t>
            </a:fld>
            <a:endParaRPr lang="en-US"/>
          </a:p>
        </p:txBody>
      </p:sp>
    </p:spTree>
    <p:extLst>
      <p:ext uri="{BB962C8B-B14F-4D97-AF65-F5344CB8AC3E}">
        <p14:creationId xmlns:p14="http://schemas.microsoft.com/office/powerpoint/2010/main" val="26504659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also useful for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example, We can refactor this code by turning each of these multi argument functions into single argument functions, to create the following, which does exactly the same, but is much easier to understand.</a:t>
            </a:r>
            <a:r>
              <a:rPr lang="en-GB" dirty="0">
                <a:effectLst/>
              </a:rPr>
              <a:t>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126</a:t>
            </a:fld>
            <a:endParaRPr lang="en-US"/>
          </a:p>
        </p:txBody>
      </p:sp>
    </p:spTree>
    <p:extLst>
      <p:ext uri="{BB962C8B-B14F-4D97-AF65-F5344CB8AC3E}">
        <p14:creationId xmlns:p14="http://schemas.microsoft.com/office/powerpoint/2010/main" val="16087788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 we can turn any function into a one argument function using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means we can do this with any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127</a:t>
            </a:fld>
            <a:endParaRPr lang="en-US"/>
          </a:p>
        </p:txBody>
      </p:sp>
    </p:spTree>
    <p:extLst>
      <p:ext uri="{BB962C8B-B14F-4D97-AF65-F5344CB8AC3E}">
        <p14:creationId xmlns:p14="http://schemas.microsoft.com/office/powerpoint/2010/main" val="17640036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have also spotted another use case in this code: reuse!</a:t>
            </a:r>
          </a:p>
          <a:p>
            <a:endParaRPr lang="en-US" dirty="0"/>
          </a:p>
          <a:p>
            <a:r>
              <a:rPr lang="en-GB" sz="1200" kern="1200" dirty="0" err="1">
                <a:solidFill>
                  <a:schemeClr val="tx1"/>
                </a:solidFill>
                <a:effectLst/>
                <a:latin typeface="+mn-lt"/>
                <a:ea typeface="+mn-ea"/>
                <a:cs typeface="+mn-cs"/>
              </a:rPr>
              <a:t>FilterNumbers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FilterSpecialChars</a:t>
            </a:r>
            <a:r>
              <a:rPr lang="en-GB" sz="1200" kern="1200" dirty="0">
                <a:solidFill>
                  <a:schemeClr val="tx1"/>
                </a:solidFill>
                <a:effectLst/>
                <a:latin typeface="+mn-lt"/>
                <a:ea typeface="+mn-ea"/>
                <a:cs typeface="+mn-cs"/>
              </a:rPr>
              <a:t> are both specialised versions of the filter function, with the first argument already applied. </a:t>
            </a:r>
          </a:p>
          <a:p>
            <a:r>
              <a:rPr lang="en-GB" sz="1200" kern="1200" dirty="0">
                <a:solidFill>
                  <a:schemeClr val="tx1"/>
                </a:solidFill>
                <a:effectLst/>
                <a:latin typeface="+mn-lt"/>
                <a:ea typeface="+mn-ea"/>
                <a:cs typeface="+mn-cs"/>
              </a:rPr>
              <a:t>They both require the final string argument for the filtering to take place.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128</a:t>
            </a:fld>
            <a:endParaRPr lang="en-US"/>
          </a:p>
        </p:txBody>
      </p:sp>
    </p:spTree>
    <p:extLst>
      <p:ext uri="{BB962C8B-B14F-4D97-AF65-F5344CB8AC3E}">
        <p14:creationId xmlns:p14="http://schemas.microsoft.com/office/powerpoint/2010/main" val="27660094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function signatures tell us they both accept a string and return a string, even though the new functions have no input arguments declared. </a:t>
            </a:r>
          </a:p>
          <a:p>
            <a:r>
              <a:rPr lang="en-GB" sz="1200" kern="1200" dirty="0">
                <a:solidFill>
                  <a:schemeClr val="tx1"/>
                </a:solidFill>
                <a:effectLst/>
                <a:latin typeface="+mn-lt"/>
                <a:ea typeface="+mn-ea"/>
                <a:cs typeface="+mn-cs"/>
              </a:rPr>
              <a:t>This is because they return a function that expects an input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129</a:t>
            </a:fld>
            <a:endParaRPr lang="en-US"/>
          </a:p>
        </p:txBody>
      </p:sp>
    </p:spTree>
    <p:extLst>
      <p:ext uri="{BB962C8B-B14F-4D97-AF65-F5344CB8AC3E}">
        <p14:creationId xmlns:p14="http://schemas.microsoft.com/office/powerpoint/2010/main" val="3965390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because recent additions to C# has had it moving in this direction </a:t>
            </a:r>
          </a:p>
        </p:txBody>
      </p:sp>
      <p:sp>
        <p:nvSpPr>
          <p:cNvPr id="4" name="Slide Number Placeholder 3"/>
          <p:cNvSpPr>
            <a:spLocks noGrp="1"/>
          </p:cNvSpPr>
          <p:nvPr>
            <p:ph type="sldNum" sz="quarter" idx="5"/>
          </p:nvPr>
        </p:nvSpPr>
        <p:spPr/>
        <p:txBody>
          <a:bodyPr/>
          <a:lstStyle/>
          <a:p>
            <a:fld id="{D1DD2647-74EA-A441-BE09-5F704AE74BDD}" type="slidenum">
              <a:rPr lang="en-US" smtClean="0"/>
              <a:t>13</a:t>
            </a:fld>
            <a:endParaRPr lang="en-US"/>
          </a:p>
        </p:txBody>
      </p:sp>
    </p:spTree>
    <p:extLst>
      <p:ext uri="{BB962C8B-B14F-4D97-AF65-F5344CB8AC3E}">
        <p14:creationId xmlns:p14="http://schemas.microsoft.com/office/powerpoint/2010/main" val="29806963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final use case I’ll discuss is what you might describe as a Functional form of Dependency Injection, not via interfaces into constructors as with OO,</a:t>
            </a:r>
            <a:r>
              <a:rPr lang="en-GB" dirty="0">
                <a:effectLst/>
              </a:rPr>
              <a:t> but via functions.</a:t>
            </a:r>
          </a:p>
          <a:p>
            <a:endParaRPr lang="en-GB" dirty="0">
              <a:effectLst/>
            </a:endParaRPr>
          </a:p>
          <a:p>
            <a:r>
              <a:rPr lang="en-GB" dirty="0">
                <a:effectLst/>
              </a:rPr>
              <a:t>Consider this function for fetching a customer record from a database by 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uses the supplied configuration record to get a </a:t>
            </a:r>
            <a:r>
              <a:rPr lang="en-GB" sz="1200" kern="1200" dirty="0" err="1">
                <a:solidFill>
                  <a:schemeClr val="tx1"/>
                </a:solidFill>
                <a:effectLst/>
                <a:latin typeface="+mn-lt"/>
                <a:ea typeface="+mn-ea"/>
                <a:cs typeface="+mn-cs"/>
              </a:rPr>
              <a:t>MongoColleciton</a:t>
            </a:r>
            <a:r>
              <a:rPr lang="en-GB" sz="1200" kern="1200" dirty="0">
                <a:solidFill>
                  <a:schemeClr val="tx1"/>
                </a:solidFill>
                <a:effectLst/>
                <a:latin typeface="+mn-lt"/>
                <a:ea typeface="+mn-ea"/>
                <a:cs typeface="+mn-cs"/>
              </a:rPr>
              <a:t> of Customers.</a:t>
            </a:r>
          </a:p>
          <a:p>
            <a:r>
              <a:rPr lang="en-GB" sz="1200" kern="1200" dirty="0">
                <a:solidFill>
                  <a:schemeClr val="tx1"/>
                </a:solidFill>
                <a:effectLst/>
                <a:latin typeface="+mn-lt"/>
                <a:ea typeface="+mn-ea"/>
                <a:cs typeface="+mn-cs"/>
              </a:rPr>
              <a:t>Then queries that collection for the matching customer</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130</a:t>
            </a:fld>
            <a:endParaRPr lang="en-US"/>
          </a:p>
        </p:txBody>
      </p:sp>
    </p:spTree>
    <p:extLst>
      <p:ext uri="{BB962C8B-B14F-4D97-AF65-F5344CB8AC3E}">
        <p14:creationId xmlns:p14="http://schemas.microsoft.com/office/powerpoint/2010/main" val="33522088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call this function from our application in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a:t>
            </a:r>
            <a:r>
              <a:rPr lang="en-GB" dirty="0">
                <a:effectLst/>
              </a:rPr>
              <a:t> </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131</a:t>
            </a:fld>
            <a:endParaRPr lang="en-US"/>
          </a:p>
        </p:txBody>
      </p:sp>
    </p:spTree>
    <p:extLst>
      <p:ext uri="{BB962C8B-B14F-4D97-AF65-F5344CB8AC3E}">
        <p14:creationId xmlns:p14="http://schemas.microsoft.com/office/powerpoint/2010/main" val="31525059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132</a:t>
            </a:fld>
            <a:endParaRPr lang="en-US"/>
          </a:p>
        </p:txBody>
      </p:sp>
    </p:spTree>
    <p:extLst>
      <p:ext uri="{BB962C8B-B14F-4D97-AF65-F5344CB8AC3E}">
        <p14:creationId xmlns:p14="http://schemas.microsoft.com/office/powerpoint/2010/main" val="42847657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we inject a dependency into the function instead, by supplying it as an input argument:</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133</a:t>
            </a:fld>
            <a:endParaRPr lang="en-US"/>
          </a:p>
        </p:txBody>
      </p:sp>
    </p:spTree>
    <p:extLst>
      <p:ext uri="{BB962C8B-B14F-4D97-AF65-F5344CB8AC3E}">
        <p14:creationId xmlns:p14="http://schemas.microsoft.com/office/powerpoint/2010/main" val="40662190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accepts 4 arguments instead of 2:</a:t>
            </a:r>
          </a:p>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record and the customer ID as before</a:t>
            </a:r>
          </a:p>
          <a:p>
            <a:pPr lvl="0"/>
            <a:r>
              <a:rPr lang="en-GB" sz="1200" kern="1200" dirty="0">
                <a:solidFill>
                  <a:schemeClr val="tx1"/>
                </a:solidFill>
                <a:effectLst/>
                <a:latin typeface="+mn-lt"/>
                <a:ea typeface="+mn-ea"/>
                <a:cs typeface="+mn-cs"/>
              </a:rPr>
              <a:t>Plus 2 additional functions </a:t>
            </a:r>
          </a:p>
          <a:p>
            <a:pPr lvl="1"/>
            <a:r>
              <a:rPr lang="en-GB" sz="1200" kern="1200" dirty="0">
                <a:solidFill>
                  <a:schemeClr val="tx1"/>
                </a:solidFill>
                <a:effectLst/>
                <a:latin typeface="+mn-lt"/>
                <a:ea typeface="+mn-ea"/>
                <a:cs typeface="+mn-cs"/>
              </a:rPr>
              <a:t>One to retrieve the collection to query</a:t>
            </a:r>
          </a:p>
          <a:p>
            <a:pPr lvl="1"/>
            <a:r>
              <a:rPr lang="en-GB" sz="1200" kern="1200" dirty="0">
                <a:solidFill>
                  <a:schemeClr val="tx1"/>
                </a:solidFill>
                <a:effectLst/>
                <a:latin typeface="+mn-lt"/>
                <a:ea typeface="+mn-ea"/>
                <a:cs typeface="+mn-cs"/>
              </a:rPr>
              <a:t>and another to get the customer from that collection</a:t>
            </a:r>
          </a:p>
          <a:p>
            <a:pPr lvl="1"/>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Notice there is no reference to an interface here at all, but we are achieving the same result using method signatures as our contracts, which the compiler enforces.</a:t>
            </a:r>
          </a:p>
          <a:p>
            <a:pPr lvl="1" algn="l"/>
            <a:endParaRPr lang="en-GB" sz="1200" kern="1200" dirty="0">
              <a:solidFill>
                <a:schemeClr val="tx1"/>
              </a:solidFill>
              <a:effectLst/>
              <a:latin typeface="+mn-lt"/>
              <a:ea typeface="+mn-ea"/>
              <a:cs typeface="+mn-cs"/>
            </a:endParaRPr>
          </a:p>
          <a:p>
            <a:pPr lvl="1"/>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134</a:t>
            </a:fld>
            <a:endParaRPr lang="en-US"/>
          </a:p>
        </p:txBody>
      </p:sp>
    </p:spTree>
    <p:extLst>
      <p:ext uri="{BB962C8B-B14F-4D97-AF65-F5344CB8AC3E}">
        <p14:creationId xmlns:p14="http://schemas.microsoft.com/office/powerpoint/2010/main" val="5207955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I’ve created a Type for </a:t>
            </a:r>
            <a:r>
              <a:rPr lang="en-GB" sz="1200" kern="1200" dirty="0" err="1">
                <a:solidFill>
                  <a:schemeClr val="tx1"/>
                </a:solidFill>
                <a:effectLst/>
                <a:latin typeface="+mn-lt"/>
                <a:ea typeface="+mn-ea"/>
                <a:cs typeface="+mn-cs"/>
              </a:rPr>
              <a:t>GetCustomerF</a:t>
            </a:r>
            <a:r>
              <a:rPr lang="en-GB" sz="1200" kern="1200" dirty="0">
                <a:solidFill>
                  <a:schemeClr val="tx1"/>
                </a:solidFill>
                <a:effectLst/>
                <a:latin typeface="+mn-lt"/>
                <a:ea typeface="+mn-ea"/>
                <a:cs typeface="+mn-cs"/>
              </a:rPr>
              <a:t> here to clean up this example, and fit the function signature all on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to do this, as type inference knows what is going on, but it can make code more readable when signatures get quite long.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135</a:t>
            </a:fld>
            <a:endParaRPr lang="en-US"/>
          </a:p>
        </p:txBody>
      </p:sp>
    </p:spTree>
    <p:extLst>
      <p:ext uri="{BB962C8B-B14F-4D97-AF65-F5344CB8AC3E}">
        <p14:creationId xmlns:p14="http://schemas.microsoft.com/office/powerpoint/2010/main" val="399332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better, </a:t>
            </a:r>
          </a:p>
          <a:p>
            <a:r>
              <a:rPr lang="en-GB" sz="1200" kern="1200" dirty="0">
                <a:solidFill>
                  <a:schemeClr val="tx1"/>
                </a:solidFill>
                <a:effectLst/>
                <a:latin typeface="+mn-lt"/>
                <a:ea typeface="+mn-ea"/>
                <a:cs typeface="+mn-cs"/>
              </a:rPr>
              <a:t>but now we are supplying arguments to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that it doesn’t use except to pass on to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where partial application can help us clean this up.</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136</a:t>
            </a:fld>
            <a:endParaRPr lang="en-US"/>
          </a:p>
        </p:txBody>
      </p:sp>
    </p:spTree>
    <p:extLst>
      <p:ext uri="{BB962C8B-B14F-4D97-AF65-F5344CB8AC3E}">
        <p14:creationId xmlns:p14="http://schemas.microsoft.com/office/powerpoint/2010/main" val="23306088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version of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we now supply just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 and a customer 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we invoke the function, we get a customer back, and we can access the customer details.</a:t>
            </a:r>
          </a:p>
          <a:p>
            <a:endParaRPr lang="en-US" dirty="0"/>
          </a:p>
          <a:p>
            <a:r>
              <a:rPr lang="en-GB" sz="1200" kern="1200" dirty="0">
                <a:solidFill>
                  <a:schemeClr val="tx1"/>
                </a:solidFill>
                <a:effectLst/>
                <a:latin typeface="+mn-lt"/>
                <a:ea typeface="+mn-ea"/>
                <a:cs typeface="+mn-cs"/>
              </a:rPr>
              <a:t>This is possible because somewhere else in the application, probably our composition root which is executed as the application launches, we have created a new function by applying the first 2 arguments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getCollection</a:t>
            </a:r>
            <a:r>
              <a:rPr lang="en-GB" sz="1200" kern="1200" dirty="0">
                <a:solidFill>
                  <a:schemeClr val="tx1"/>
                </a:solidFill>
                <a:effectLst/>
                <a:latin typeface="+mn-lt"/>
                <a:ea typeface="+mn-ea"/>
                <a:cs typeface="+mn-cs"/>
              </a:rPr>
              <a:t>), and our app is then using this new function at run time when calling </a:t>
            </a:r>
            <a:r>
              <a:rPr lang="en-GB" sz="1200" kern="1200" dirty="0" err="1">
                <a:solidFill>
                  <a:schemeClr val="tx1"/>
                </a:solidFill>
                <a:effectLst/>
                <a:latin typeface="+mn-lt"/>
                <a:ea typeface="+mn-ea"/>
                <a:cs typeface="+mn-cs"/>
              </a:rPr>
              <a:t>printCustomerDetails</a:t>
            </a:r>
            <a:r>
              <a:rPr lang="en-GB" dirty="0">
                <a:effectLst/>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137</a:t>
            </a:fld>
            <a:endParaRPr lang="en-US"/>
          </a:p>
        </p:txBody>
      </p:sp>
    </p:spTree>
    <p:extLst>
      <p:ext uri="{BB962C8B-B14F-4D97-AF65-F5344CB8AC3E}">
        <p14:creationId xmlns:p14="http://schemas.microsoft.com/office/powerpoint/2010/main" val="3054330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unit test that simulates that process:</a:t>
            </a:r>
          </a:p>
          <a:p>
            <a:endParaRPr lang="en-US" dirty="0"/>
          </a:p>
          <a:p>
            <a:r>
              <a:rPr lang="en-US" dirty="0"/>
              <a:t>…</a:t>
            </a:r>
          </a:p>
          <a:p>
            <a:r>
              <a:rPr lang="en-US" dirty="0"/>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138</a:t>
            </a:fld>
            <a:endParaRPr lang="en-US"/>
          </a:p>
        </p:txBody>
      </p:sp>
    </p:spTree>
    <p:extLst>
      <p:ext uri="{BB962C8B-B14F-4D97-AF65-F5344CB8AC3E}">
        <p14:creationId xmlns:p14="http://schemas.microsoft.com/office/powerpoint/2010/main" val="29117926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That’s all we have time to cover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Hopefully, I’ve been able to sufficiently demonstrate the things I believe makes F# a compelling tool, and which should make our lives as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Devs easier and more productive: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writing less code and less tests, </a:t>
            </a:r>
          </a:p>
          <a:p>
            <a:r>
              <a:rPr lang="en-GB" sz="1200" kern="1200" dirty="0">
                <a:solidFill>
                  <a:schemeClr val="tx1"/>
                </a:solidFill>
                <a:effectLst/>
                <a:latin typeface="+mn-lt"/>
                <a:ea typeface="+mn-ea"/>
                <a:cs typeface="+mn-cs"/>
              </a:rPr>
              <a:t>writing code that is less prone to error, </a:t>
            </a:r>
          </a:p>
          <a:p>
            <a:r>
              <a:rPr lang="en-GB" sz="1200" kern="1200" dirty="0">
                <a:solidFill>
                  <a:schemeClr val="tx1"/>
                </a:solidFill>
                <a:effectLst/>
                <a:latin typeface="+mn-lt"/>
                <a:ea typeface="+mn-ea"/>
                <a:cs typeface="+mn-cs"/>
              </a:rPr>
              <a:t>while also being more expressive, and therefore easier to read, understand and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do everything you can do today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in C#, but it’s take’s a different approach.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you are already: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Trying to make everything immutable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Encoding Business Rules into types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throwing Exceptions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&amp; eliminating Nulls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Favouring expressions over statements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questioning the need for interfaces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you should absolutely give F# a 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the end of the day, each of us is really trying to deliver more value to our customers and end users faster, and it’s my belief that F# will allow us to do just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even if you decide that F# is not for you, the act of learning it will give you a new way of looking at problems, and therefore new approaches to solving those problems, which ultimately makes us all better Devs.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expect once you give it a try, it will impact the way you write Object Oriented code, and you’ll embrace more and more of the functional features that have been added to C# in recent years.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139</a:t>
            </a:fld>
            <a:endParaRPr lang="en-US"/>
          </a:p>
        </p:txBody>
      </p:sp>
    </p:spTree>
    <p:extLst>
      <p:ext uri="{BB962C8B-B14F-4D97-AF65-F5344CB8AC3E}">
        <p14:creationId xmlns:p14="http://schemas.microsoft.com/office/powerpoint/2010/main" val="193976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Functional Programming takes a different approach to Object Oriented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OO, the focus is on encapsulation or data hiding!... Objects store state, or data, internally, and then expose methods to access or mutate that data over time. </a:t>
            </a:r>
          </a:p>
          <a:p>
            <a:r>
              <a:rPr lang="en-GB" sz="1200" kern="1200" dirty="0">
                <a:solidFill>
                  <a:schemeClr val="tx1"/>
                </a:solidFill>
                <a:effectLst/>
                <a:latin typeface="+mn-lt"/>
                <a:ea typeface="+mn-ea"/>
                <a:cs typeface="+mn-cs"/>
              </a:rPr>
              <a:t>Data and Behaviours are coupled together by design.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Functional programming, the opposite is generally true.</a:t>
            </a:r>
          </a:p>
          <a:p>
            <a:r>
              <a:rPr lang="en-GB" sz="1200" kern="1200" dirty="0">
                <a:solidFill>
                  <a:schemeClr val="tx1"/>
                </a:solidFill>
                <a:effectLst/>
                <a:latin typeface="+mn-lt"/>
                <a:ea typeface="+mn-ea"/>
                <a:cs typeface="+mn-cs"/>
              </a:rPr>
              <a:t>Data and behaviours are deliberately decoupled, and instead of objects working together with other objects, Functional solutions are built from Functions that generally pass data in, returning different data out…. Lots of small functions, composed together to build larger functions, composed together to build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while F# supports state mutation, classes, inheritance and interfaces… these are not the default way to work.</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a:t>
            </a:fld>
            <a:endParaRPr lang="en-US"/>
          </a:p>
        </p:txBody>
      </p:sp>
    </p:spTree>
    <p:extLst>
      <p:ext uri="{BB962C8B-B14F-4D97-AF65-F5344CB8AC3E}">
        <p14:creationId xmlns:p14="http://schemas.microsoft.com/office/powerpoint/2010/main" val="34690430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you are interested in learning more, I have put together a list of resources to help get you on your way, including books, videos, and websites, and people to follow on Twitter for even more content.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worth noting that the F# Foundation run something called the F# Mentorship program at least once a year: if you are lucky enough to get selected, they pair you up with a mentor for at least 8 weeks, who will help you delve into some of these things, as you work together to hone your skills. </a:t>
            </a:r>
          </a:p>
          <a:p>
            <a:r>
              <a:rPr lang="en-GB" sz="1200" kern="1200" dirty="0">
                <a:solidFill>
                  <a:schemeClr val="tx1"/>
                </a:solidFill>
                <a:effectLst/>
                <a:latin typeface="+mn-lt"/>
                <a:ea typeface="+mn-ea"/>
                <a:cs typeface="+mn-cs"/>
              </a:rPr>
              <a:t>Oh, and it’s Free!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also a very active F# Slack community, with lots of friendly folks willing to answer questions.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140</a:t>
            </a:fld>
            <a:endParaRPr lang="en-US"/>
          </a:p>
        </p:txBody>
      </p:sp>
    </p:spTree>
    <p:extLst>
      <p:ext uri="{BB962C8B-B14F-4D97-AF65-F5344CB8AC3E}">
        <p14:creationId xmlns:p14="http://schemas.microsoft.com/office/powerpoint/2010/main" val="37617200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141</a:t>
            </a:fld>
            <a:endParaRPr lang="en-US"/>
          </a:p>
        </p:txBody>
      </p:sp>
    </p:spTree>
    <p:extLst>
      <p:ext uri="{BB962C8B-B14F-4D97-AF65-F5344CB8AC3E}">
        <p14:creationId xmlns:p14="http://schemas.microsoft.com/office/powerpoint/2010/main" val="176041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the heart of Functional Programming lies 3 Core Principles, which F# embraces: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They are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15</a:t>
            </a:fld>
            <a:endParaRPr lang="en-US"/>
          </a:p>
        </p:txBody>
      </p:sp>
    </p:spTree>
    <p:extLst>
      <p:ext uri="{BB962C8B-B14F-4D97-AF65-F5344CB8AC3E}">
        <p14:creationId xmlns:p14="http://schemas.microsoft.com/office/powerpoint/2010/main" val="74733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Immutability: Once a value is initialised, it can never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if you’ve only ever written code that utilises state mutation, this probably seems like a strange concept: How do you get anything done if you can’t change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this is really useful because it eliminates all sorts of weird and wonderful bugs that can only ever happen BECAUSE of mutation! Race conditions for example.</a:t>
            </a:r>
          </a:p>
        </p:txBody>
      </p:sp>
      <p:sp>
        <p:nvSpPr>
          <p:cNvPr id="4" name="Slide Number Placeholder 3"/>
          <p:cNvSpPr>
            <a:spLocks noGrp="1"/>
          </p:cNvSpPr>
          <p:nvPr>
            <p:ph type="sldNum" sz="quarter" idx="5"/>
          </p:nvPr>
        </p:nvSpPr>
        <p:spPr/>
        <p:txBody>
          <a:bodyPr/>
          <a:lstStyle/>
          <a:p>
            <a:fld id="{D1DD2647-74EA-A441-BE09-5F704AE74BDD}" type="slidenum">
              <a:rPr lang="en-US" smtClean="0"/>
              <a:t>16</a:t>
            </a:fld>
            <a:endParaRPr lang="en-US"/>
          </a:p>
        </p:txBody>
      </p:sp>
    </p:spTree>
    <p:extLst>
      <p:ext uri="{BB962C8B-B14F-4D97-AF65-F5344CB8AC3E}">
        <p14:creationId xmlns:p14="http://schemas.microsoft.com/office/powerpoint/2010/main" val="10045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Expressions: Everything is an expression! </a:t>
            </a:r>
          </a:p>
          <a:p>
            <a:r>
              <a:rPr lang="en-GB" sz="1200" kern="1200" dirty="0">
                <a:solidFill>
                  <a:schemeClr val="tx1"/>
                </a:solidFill>
                <a:effectLst/>
                <a:latin typeface="+mn-lt"/>
                <a:ea typeface="+mn-ea"/>
                <a:cs typeface="+mn-cs"/>
              </a:rPr>
              <a:t>Every operation returns something, a result of some type, something you can then do something with.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no void type. </a:t>
            </a:r>
          </a:p>
          <a:p>
            <a:r>
              <a:rPr lang="en-GB" sz="1200" kern="1200" dirty="0">
                <a:solidFill>
                  <a:schemeClr val="tx1"/>
                </a:solidFill>
                <a:effectLst/>
                <a:latin typeface="+mn-lt"/>
                <a:ea typeface="+mn-ea"/>
                <a:cs typeface="+mn-cs"/>
              </a:rPr>
              <a:t>There are no If statements…there are not statements at all!</a:t>
            </a:r>
          </a:p>
          <a:p>
            <a:r>
              <a:rPr lang="en-GB" sz="1200" kern="1200" dirty="0">
                <a:solidFill>
                  <a:schemeClr val="tx1"/>
                </a:solidFill>
                <a:effectLst/>
                <a:latin typeface="+mn-lt"/>
                <a:ea typeface="+mn-ea"/>
                <a:cs typeface="+mn-cs"/>
              </a:rPr>
              <a:t>And in many cases, there is no Null.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all aids with code composition, which you’ll see soon. </a:t>
            </a:r>
          </a:p>
        </p:txBody>
      </p:sp>
      <p:sp>
        <p:nvSpPr>
          <p:cNvPr id="4" name="Slide Number Placeholder 3"/>
          <p:cNvSpPr>
            <a:spLocks noGrp="1"/>
          </p:cNvSpPr>
          <p:nvPr>
            <p:ph type="sldNum" sz="quarter" idx="5"/>
          </p:nvPr>
        </p:nvSpPr>
        <p:spPr/>
        <p:txBody>
          <a:bodyPr/>
          <a:lstStyle/>
          <a:p>
            <a:fld id="{D1DD2647-74EA-A441-BE09-5F704AE74BDD}" type="slidenum">
              <a:rPr lang="en-US" smtClean="0"/>
              <a:t>17</a:t>
            </a:fld>
            <a:endParaRPr lang="en-US"/>
          </a:p>
        </p:txBody>
      </p:sp>
    </p:spTree>
    <p:extLst>
      <p:ext uri="{BB962C8B-B14F-4D97-AF65-F5344CB8AC3E}">
        <p14:creationId xmlns:p14="http://schemas.microsoft.com/office/powerpoint/2010/main" val="11282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First Class Functions: Functions are cheap and easy to create, with low ceremony. They can be used as values, passed as arguments, returned as a result from other functions or stored in data structures.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 we look at the code, you’ll see that F# makes this principle look like an understatement.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probably see already that Functional programming is quite different from the core principles of OO, and what we C#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are used to. </a:t>
            </a:r>
          </a:p>
        </p:txBody>
      </p:sp>
      <p:sp>
        <p:nvSpPr>
          <p:cNvPr id="4" name="Slide Number Placeholder 3"/>
          <p:cNvSpPr>
            <a:spLocks noGrp="1"/>
          </p:cNvSpPr>
          <p:nvPr>
            <p:ph type="sldNum" sz="quarter" idx="5"/>
          </p:nvPr>
        </p:nvSpPr>
        <p:spPr/>
        <p:txBody>
          <a:bodyPr/>
          <a:lstStyle/>
          <a:p>
            <a:fld id="{D1DD2647-74EA-A441-BE09-5F704AE74BDD}" type="slidenum">
              <a:rPr lang="en-US" smtClean="0"/>
              <a:t>18</a:t>
            </a:fld>
            <a:endParaRPr lang="en-US"/>
          </a:p>
        </p:txBody>
      </p:sp>
    </p:spTree>
    <p:extLst>
      <p:ext uri="{BB962C8B-B14F-4D97-AF65-F5344CB8AC3E}">
        <p14:creationId xmlns:p14="http://schemas.microsoft.com/office/powerpoint/2010/main" val="11579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Word of warning!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Given that the Principles of Functional programming are fundamentally different to OO, it’s worth pointing out that you will be learning more than just a new language and a different syntax. It’s a different paradigm, which requires a different way of thinking.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Don’t make the mistake I made with JavaScript; You can’t approach this with the mind set of translating the code you would write in C# into F# syntax, as not everything has a one-to-one mapping.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advice is to approach this with an open mind, in the same way you learnt your first programming language: with curiosity over pre-conceptions.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19</a:t>
            </a:fld>
            <a:endParaRPr lang="en-US"/>
          </a:p>
        </p:txBody>
      </p:sp>
    </p:spTree>
    <p:extLst>
      <p:ext uri="{BB962C8B-B14F-4D97-AF65-F5344CB8AC3E}">
        <p14:creationId xmlns:p14="http://schemas.microsoft.com/office/powerpoint/2010/main" val="336495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I’d probably describe myself as a predominantly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backend Dev, although I do dabble with Python and Node from time to time.</a:t>
            </a:r>
          </a:p>
          <a:p>
            <a:r>
              <a:rPr lang="en-GB" sz="1200" kern="1200" dirty="0">
                <a:solidFill>
                  <a:schemeClr val="tx1"/>
                </a:solidFill>
                <a:effectLst/>
                <a:latin typeface="+mn-lt"/>
                <a:ea typeface="+mn-ea"/>
                <a:cs typeface="+mn-cs"/>
              </a:rPr>
              <a:t>I’ve spent the last 5-ish years building and maintaining a suite of microservices in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Core, C#, Docker and Mongo.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I used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Framework in a variety of ways: including </a:t>
            </a:r>
            <a:r>
              <a:rPr lang="en-GB" sz="1200" kern="1200" dirty="0" err="1">
                <a:solidFill>
                  <a:schemeClr val="tx1"/>
                </a:solidFill>
                <a:effectLst/>
                <a:latin typeface="+mn-lt"/>
                <a:ea typeface="+mn-ea"/>
                <a:cs typeface="+mn-cs"/>
              </a:rPr>
              <a:t>VB.net</a:t>
            </a:r>
            <a:r>
              <a:rPr lang="en-GB" sz="1200" kern="1200" dirty="0">
                <a:solidFill>
                  <a:schemeClr val="tx1"/>
                </a:solidFill>
                <a:effectLst/>
                <a:latin typeface="+mn-lt"/>
                <a:ea typeface="+mn-ea"/>
                <a:cs typeface="+mn-cs"/>
              </a:rPr>
              <a:t>, WFC and Web Forms.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More recently, I’ve picked up F# and functional programming, which is teaching me new ways of thinking and approaching problems and having a profound impact on the way I write code when not using F#.</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came to F# via a perfect storm of luck and frustration!</a:t>
            </a:r>
          </a:p>
          <a:p>
            <a:r>
              <a:rPr lang="en-GB" sz="1200" kern="1200" dirty="0">
                <a:solidFill>
                  <a:schemeClr val="tx1"/>
                </a:solidFill>
                <a:effectLst/>
                <a:latin typeface="+mn-lt"/>
                <a:ea typeface="+mn-ea"/>
                <a:cs typeface="+mn-cs"/>
              </a:rPr>
              <a:t>I while ago, I was teaching myself Node and JavaScript, and I was getting more and more frustrated; partly due to the developer experience and things like poor </a:t>
            </a:r>
            <a:r>
              <a:rPr lang="en-GB" sz="1200" kern="1200" dirty="0" err="1">
                <a:solidFill>
                  <a:schemeClr val="tx1"/>
                </a:solidFill>
                <a:effectLst/>
                <a:latin typeface="+mn-lt"/>
                <a:ea typeface="+mn-ea"/>
                <a:cs typeface="+mn-cs"/>
              </a:rPr>
              <a:t>intelisence</a:t>
            </a:r>
            <a:r>
              <a:rPr lang="en-GB" sz="1200" kern="1200" dirty="0">
                <a:solidFill>
                  <a:schemeClr val="tx1"/>
                </a:solidFill>
                <a:effectLst/>
                <a:latin typeface="+mn-lt"/>
                <a:ea typeface="+mn-ea"/>
                <a:cs typeface="+mn-cs"/>
              </a:rPr>
              <a:t>, but mostly with the language itself….or what I should say: “with how I was trying to use the language!”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now realise, having learnt some F#, that this was all down to me and how I was approaching things; trying to translate object-oriented C# into JavaScript and expecting the same experience was probably a mistake, and tainted my experience.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frustrated, I decided to put Node down to do something else,…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a:t>
            </a:fld>
            <a:endParaRPr lang="en-US"/>
          </a:p>
        </p:txBody>
      </p:sp>
    </p:spTree>
    <p:extLst>
      <p:ext uri="{BB962C8B-B14F-4D97-AF65-F5344CB8AC3E}">
        <p14:creationId xmlns:p14="http://schemas.microsoft.com/office/powerpoint/2010/main" val="137723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with that little warning …. here’s a little code to ease you in gently. Something you are hopefully all familiar with already, and well within your comfort zone: </a:t>
            </a:r>
            <a:r>
              <a:rPr lang="en-GB" sz="1200" kern="1200" dirty="0" err="1">
                <a:solidFill>
                  <a:schemeClr val="tx1"/>
                </a:solidFill>
                <a:effectLst/>
                <a:latin typeface="+mn-lt"/>
                <a:ea typeface="+mn-ea"/>
                <a:cs typeface="+mn-cs"/>
              </a:rPr>
              <a:t>Linq</a:t>
            </a:r>
            <a:endParaRPr lang="en-GB" sz="1200" kern="1200" dirty="0">
              <a:solidFill>
                <a:schemeClr val="tx1"/>
              </a:solidFill>
              <a:effectLst/>
              <a:latin typeface="+mn-lt"/>
              <a:ea typeface="+mn-ea"/>
              <a:cs typeface="+mn-cs"/>
            </a:endParaRPr>
          </a:p>
          <a:p>
            <a:endParaRPr lang="en-US" dirty="0"/>
          </a:p>
          <a:p>
            <a:r>
              <a:rPr lang="en-GB" sz="1200" kern="1200" dirty="0">
                <a:solidFill>
                  <a:schemeClr val="tx1"/>
                </a:solidFill>
                <a:effectLst/>
                <a:latin typeface="+mn-lt"/>
                <a:ea typeface="+mn-ea"/>
                <a:cs typeface="+mn-cs"/>
              </a:rPr>
              <a:t>Here we have a method that takes in a number as an argument, and then uses that number to generate a sequence, </a:t>
            </a:r>
          </a:p>
          <a:p>
            <a:pPr lvl="0"/>
            <a:r>
              <a:rPr lang="en-GB" sz="1200" kern="1200" dirty="0">
                <a:solidFill>
                  <a:schemeClr val="tx1"/>
                </a:solidFill>
                <a:effectLst/>
                <a:latin typeface="+mn-lt"/>
                <a:ea typeface="+mn-ea"/>
                <a:cs typeface="+mn-cs"/>
              </a:rPr>
              <a:t>filter the sequence to find all the odd numbers</a:t>
            </a:r>
          </a:p>
          <a:p>
            <a:pPr lvl="0"/>
            <a:r>
              <a:rPr lang="en-GB" sz="1200" kern="1200" dirty="0">
                <a:solidFill>
                  <a:schemeClr val="tx1"/>
                </a:solidFill>
                <a:effectLst/>
                <a:latin typeface="+mn-lt"/>
                <a:ea typeface="+mn-ea"/>
                <a:cs typeface="+mn-cs"/>
              </a:rPr>
              <a:t>Square them</a:t>
            </a:r>
          </a:p>
          <a:p>
            <a:pPr lvl="0"/>
            <a:r>
              <a:rPr lang="en-GB" sz="1200" kern="1200" dirty="0">
                <a:solidFill>
                  <a:schemeClr val="tx1"/>
                </a:solidFill>
                <a:effectLst/>
                <a:latin typeface="+mn-lt"/>
                <a:ea typeface="+mn-ea"/>
                <a:cs typeface="+mn-cs"/>
              </a:rPr>
              <a:t>and calculate the sum total.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functional programming!</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think back to those 3 core principles:</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20</a:t>
            </a:fld>
            <a:endParaRPr lang="en-US"/>
          </a:p>
        </p:txBody>
      </p:sp>
    </p:spTree>
    <p:extLst>
      <p:ext uri="{BB962C8B-B14F-4D97-AF65-F5344CB8AC3E}">
        <p14:creationId xmlns:p14="http://schemas.microsoft.com/office/powerpoint/2010/main" val="392879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First Class Functions: </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and Select are themselves Functions, which take other functions as arguments, allowing us to plug in our own behaviour to achieve different results.</a:t>
            </a:r>
          </a:p>
        </p:txBody>
      </p:sp>
      <p:sp>
        <p:nvSpPr>
          <p:cNvPr id="4" name="Slide Number Placeholder 3"/>
          <p:cNvSpPr>
            <a:spLocks noGrp="1"/>
          </p:cNvSpPr>
          <p:nvPr>
            <p:ph type="sldNum" sz="quarter" idx="5"/>
          </p:nvPr>
        </p:nvSpPr>
        <p:spPr/>
        <p:txBody>
          <a:bodyPr/>
          <a:lstStyle/>
          <a:p>
            <a:fld id="{D1DD2647-74EA-A441-BE09-5F704AE74BDD}" type="slidenum">
              <a:rPr lang="en-US" smtClean="0"/>
              <a:t>21</a:t>
            </a:fld>
            <a:endParaRPr lang="en-US"/>
          </a:p>
        </p:txBody>
      </p:sp>
    </p:spTree>
    <p:extLst>
      <p:ext uri="{BB962C8B-B14F-4D97-AF65-F5344CB8AC3E}">
        <p14:creationId xmlns:p14="http://schemas.microsoft.com/office/powerpoint/2010/main" val="139751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lambdas are complete functions, easy to create and use, easy to compose, and supplied as arguments to other functions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22</a:t>
            </a:fld>
            <a:endParaRPr lang="en-US"/>
          </a:p>
        </p:txBody>
      </p:sp>
    </p:spTree>
    <p:extLst>
      <p:ext uri="{BB962C8B-B14F-4D97-AF65-F5344CB8AC3E}">
        <p14:creationId xmlns:p14="http://schemas.microsoft.com/office/powerpoint/2010/main" val="29233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same expression refactored to use existing functions instead of lambdas.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23</a:t>
            </a:fld>
            <a:endParaRPr lang="en-US"/>
          </a:p>
        </p:txBody>
      </p:sp>
    </p:spTree>
    <p:extLst>
      <p:ext uri="{BB962C8B-B14F-4D97-AF65-F5344CB8AC3E}">
        <p14:creationId xmlns:p14="http://schemas.microsoft.com/office/powerpoint/2010/main" val="7436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Everything is an Expression: </a:t>
            </a:r>
          </a:p>
          <a:p>
            <a:pPr lvl="1"/>
            <a:r>
              <a:rPr lang="en-GB" sz="1200" kern="1200" dirty="0" err="1">
                <a:solidFill>
                  <a:schemeClr val="tx1"/>
                </a:solidFill>
                <a:effectLst/>
                <a:latin typeface="+mn-lt"/>
                <a:ea typeface="+mn-ea"/>
                <a:cs typeface="+mn-cs"/>
              </a:rPr>
              <a:t>Enumerable.Range</a:t>
            </a:r>
            <a:r>
              <a:rPr lang="en-GB" sz="1200" kern="1200" dirty="0">
                <a:solidFill>
                  <a:schemeClr val="tx1"/>
                </a:solidFill>
                <a:effectLst/>
                <a:latin typeface="+mn-lt"/>
                <a:ea typeface="+mn-ea"/>
                <a:cs typeface="+mn-cs"/>
              </a:rPr>
              <a:t> produces a result: a collection of 10 integers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24</a:t>
            </a:fld>
            <a:endParaRPr lang="en-US"/>
          </a:p>
        </p:txBody>
      </p:sp>
    </p:spTree>
    <p:extLst>
      <p:ext uri="{BB962C8B-B14F-4D97-AF65-F5344CB8AC3E}">
        <p14:creationId xmlns:p14="http://schemas.microsoft.com/office/powerpoint/2010/main" val="9539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Where function takes the original collection and returns a new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25</a:t>
            </a:fld>
            <a:endParaRPr lang="en-US"/>
          </a:p>
        </p:txBody>
      </p:sp>
    </p:spTree>
    <p:extLst>
      <p:ext uri="{BB962C8B-B14F-4D97-AF65-F5344CB8AC3E}">
        <p14:creationId xmlns:p14="http://schemas.microsoft.com/office/powerpoint/2010/main" val="33987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Select function takes a collection, and returns a different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26</a:t>
            </a:fld>
            <a:endParaRPr lang="en-US"/>
          </a:p>
        </p:txBody>
      </p:sp>
    </p:spTree>
    <p:extLst>
      <p:ext uri="{BB962C8B-B14F-4D97-AF65-F5344CB8AC3E}">
        <p14:creationId xmlns:p14="http://schemas.microsoft.com/office/powerpoint/2010/main" val="2039250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Sum takes the result of Select and adds the values together to return the total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27</a:t>
            </a:fld>
            <a:endParaRPr lang="en-US"/>
          </a:p>
        </p:txBody>
      </p:sp>
    </p:spTree>
    <p:extLst>
      <p:ext uri="{BB962C8B-B14F-4D97-AF65-F5344CB8AC3E}">
        <p14:creationId xmlns:p14="http://schemas.microsoft.com/office/powerpoint/2010/main" val="196602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Finally, Immutability:</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a value is created, it can’t change</a:t>
            </a:r>
          </a:p>
          <a:p>
            <a:endParaRPr lang="en-US" dirty="0"/>
          </a:p>
          <a:p>
            <a:r>
              <a:rPr lang="en-GB" sz="1200" kern="1200" dirty="0">
                <a:solidFill>
                  <a:schemeClr val="tx1"/>
                </a:solidFill>
                <a:effectLst/>
                <a:latin typeface="+mn-lt"/>
                <a:ea typeface="+mn-ea"/>
                <a:cs typeface="+mn-cs"/>
              </a:rPr>
              <a:t>Each of these functions takes its input and uses it to generate its output, but in each case, the original value is unmodified.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28</a:t>
            </a:fld>
            <a:endParaRPr lang="en-US"/>
          </a:p>
        </p:txBody>
      </p:sp>
    </p:spTree>
    <p:extLst>
      <p:ext uri="{BB962C8B-B14F-4D97-AF65-F5344CB8AC3E}">
        <p14:creationId xmlns:p14="http://schemas.microsoft.com/office/powerpoint/2010/main" val="298933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intermediate values in this version of the code, you’ll see that the original values remain unmodified after the subsequent actions execute.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have used </a:t>
            </a:r>
            <a:r>
              <a:rPr lang="en-GB" sz="1200" kern="1200" dirty="0" err="1">
                <a:solidFill>
                  <a:schemeClr val="tx1"/>
                </a:solidFill>
                <a:effectLst/>
                <a:latin typeface="+mn-lt"/>
                <a:ea typeface="+mn-ea"/>
                <a:cs typeface="+mn-cs"/>
              </a:rPr>
              <a:t>Linq</a:t>
            </a:r>
            <a:r>
              <a:rPr lang="en-GB" sz="1200" kern="1200" dirty="0">
                <a:solidFill>
                  <a:schemeClr val="tx1"/>
                </a:solidFill>
                <a:effectLst/>
                <a:latin typeface="+mn-lt"/>
                <a:ea typeface="+mn-ea"/>
                <a:cs typeface="+mn-cs"/>
              </a:rPr>
              <a:t>, then you are already familiar with some functional programming techniques.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29</a:t>
            </a:fld>
            <a:endParaRPr lang="en-US"/>
          </a:p>
        </p:txBody>
      </p:sp>
    </p:spTree>
    <p:extLst>
      <p:ext uri="{BB962C8B-B14F-4D97-AF65-F5344CB8AC3E}">
        <p14:creationId xmlns:p14="http://schemas.microsoft.com/office/powerpoint/2010/main" val="2310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spent the last of my training budget on something different. I was browsing through Manning’s catalogue, when I came across this book: “Real World Functional Programming”, co-authored by none other than Jon Skeet!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I’d read “C# in Depth” and learnt tonnes, so I was sold!</a:t>
            </a:r>
          </a:p>
          <a:p>
            <a:endParaRPr lang="en-US" dirty="0"/>
          </a:p>
          <a:p>
            <a:r>
              <a:rPr lang="en-GB" sz="1200" kern="1200" dirty="0">
                <a:solidFill>
                  <a:schemeClr val="tx1"/>
                </a:solidFill>
                <a:effectLst/>
                <a:latin typeface="+mn-lt"/>
                <a:ea typeface="+mn-ea"/>
                <a:cs typeface="+mn-cs"/>
              </a:rPr>
              <a:t>It arrives, and honestly, I couldn’t put this thing down. I was hooked from day one!</a:t>
            </a:r>
          </a:p>
          <a:p>
            <a:r>
              <a:rPr lang="en-GB" sz="1200" kern="1200" dirty="0">
                <a:solidFill>
                  <a:schemeClr val="tx1"/>
                </a:solidFill>
                <a:effectLst/>
                <a:latin typeface="+mn-lt"/>
                <a:ea typeface="+mn-ea"/>
                <a:cs typeface="+mn-cs"/>
              </a:rPr>
              <a:t>And to be honest, I can’t even tell you what I actually learned from that book…I didn’t even finish it before I ordered ‘Get Programming in F#’ by Isaac Abraham.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a:t>
            </a:fld>
            <a:endParaRPr lang="en-US"/>
          </a:p>
        </p:txBody>
      </p:sp>
    </p:spTree>
    <p:extLst>
      <p:ext uri="{BB962C8B-B14F-4D97-AF65-F5344CB8AC3E}">
        <p14:creationId xmlns:p14="http://schemas.microsoft.com/office/powerpoint/2010/main" val="913361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let’s start looking at some F#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I’m going to try and do is show off some of the features that I think makes F# a language worthy of your investment, by showcasing the ways in which it can make our lives as Devs easier.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of the highlights: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powerful Type system, with the feel of a dynamic language.</a:t>
            </a:r>
          </a:p>
          <a:p>
            <a:pPr lvl="0"/>
            <a:r>
              <a:rPr lang="en-GB" sz="1200" kern="1200" dirty="0">
                <a:solidFill>
                  <a:schemeClr val="tx1"/>
                </a:solidFill>
                <a:effectLst/>
                <a:latin typeface="+mn-lt"/>
                <a:ea typeface="+mn-ea"/>
                <a:cs typeface="+mn-cs"/>
              </a:rPr>
              <a:t>Safer, less error prone code</a:t>
            </a:r>
          </a:p>
          <a:p>
            <a:pPr lvl="0"/>
            <a:r>
              <a:rPr lang="en-GB" sz="1200" kern="1200" dirty="0">
                <a:solidFill>
                  <a:schemeClr val="tx1"/>
                </a:solidFill>
                <a:effectLst/>
                <a:latin typeface="+mn-lt"/>
                <a:ea typeface="+mn-ea"/>
                <a:cs typeface="+mn-cs"/>
              </a:rPr>
              <a:t>We'll Write less code, and tests, but with higher confidence</a:t>
            </a:r>
          </a:p>
          <a:p>
            <a:pPr lvl="0"/>
            <a:r>
              <a:rPr lang="en-GB" sz="1200" kern="1200" dirty="0">
                <a:solidFill>
                  <a:schemeClr val="tx1"/>
                </a:solidFill>
                <a:effectLst/>
                <a:latin typeface="+mn-lt"/>
                <a:ea typeface="+mn-ea"/>
                <a:cs typeface="+mn-cs"/>
              </a:rPr>
              <a:t>And we'll favour Simplicity over learning loads of different Design Patterns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30</a:t>
            </a:fld>
            <a:endParaRPr lang="en-US"/>
          </a:p>
        </p:txBody>
      </p:sp>
    </p:spTree>
    <p:extLst>
      <p:ext uri="{BB962C8B-B14F-4D97-AF65-F5344CB8AC3E}">
        <p14:creationId xmlns:p14="http://schemas.microsoft.com/office/powerpoint/2010/main" val="258610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covered that F# is built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Base Common Library (BCL)…</a:t>
            </a:r>
          </a:p>
          <a:p>
            <a:r>
              <a:rPr lang="en-GB" sz="1200" kern="1200" dirty="0">
                <a:solidFill>
                  <a:schemeClr val="tx1"/>
                </a:solidFill>
                <a:effectLst/>
                <a:latin typeface="+mn-lt"/>
                <a:ea typeface="+mn-ea"/>
                <a:cs typeface="+mn-cs"/>
              </a:rPr>
              <a:t>So you already know the common types such as decimals, </a:t>
            </a:r>
            <a:r>
              <a:rPr lang="en-GB" sz="1200" kern="1200" dirty="0" err="1">
                <a:solidFill>
                  <a:schemeClr val="tx1"/>
                </a:solidFill>
                <a:effectLst/>
                <a:latin typeface="+mn-lt"/>
                <a:ea typeface="+mn-ea"/>
                <a:cs typeface="+mn-cs"/>
              </a:rPr>
              <a:t>ints</a:t>
            </a:r>
            <a:r>
              <a:rPr lang="en-GB" sz="1200" kern="1200" dirty="0">
                <a:solidFill>
                  <a:schemeClr val="tx1"/>
                </a:solidFill>
                <a:effectLst/>
                <a:latin typeface="+mn-lt"/>
                <a:ea typeface="+mn-ea"/>
                <a:cs typeface="+mn-cs"/>
              </a:rPr>
              <a:t>, date times, strings etc</a:t>
            </a:r>
          </a:p>
          <a:p>
            <a:r>
              <a:rPr lang="en-GB" sz="1200" kern="1200" dirty="0">
                <a:solidFill>
                  <a:schemeClr val="tx1"/>
                </a:solidFill>
                <a:effectLst/>
                <a:latin typeface="+mn-lt"/>
                <a:ea typeface="+mn-ea"/>
                <a:cs typeface="+mn-cs"/>
              </a:rPr>
              <a:t>And we already know that its strongly typed like C# or Java, rather than dynamically typed like JavaScript and Python.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F#’s compiler is incredibly powerful, and is able to infer what type things are without the need for us to explicitly specify the Types.</a:t>
            </a:r>
          </a:p>
        </p:txBody>
      </p:sp>
      <p:sp>
        <p:nvSpPr>
          <p:cNvPr id="4" name="Slide Number Placeholder 3"/>
          <p:cNvSpPr>
            <a:spLocks noGrp="1"/>
          </p:cNvSpPr>
          <p:nvPr>
            <p:ph type="sldNum" sz="quarter" idx="5"/>
          </p:nvPr>
        </p:nvSpPr>
        <p:spPr/>
        <p:txBody>
          <a:bodyPr/>
          <a:lstStyle/>
          <a:p>
            <a:fld id="{D1DD2647-74EA-A441-BE09-5F704AE74BDD}" type="slidenum">
              <a:rPr lang="en-US" smtClean="0"/>
              <a:t>31</a:t>
            </a:fld>
            <a:endParaRPr lang="en-US"/>
          </a:p>
        </p:txBody>
      </p:sp>
    </p:spTree>
    <p:extLst>
      <p:ext uri="{BB962C8B-B14F-4D97-AF65-F5344CB8AC3E}">
        <p14:creationId xmlns:p14="http://schemas.microsoft.com/office/powerpoint/2010/main" val="385801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can see two functions, square and add.</a:t>
            </a:r>
          </a:p>
          <a:p>
            <a:r>
              <a:rPr lang="en-GB" sz="1200" kern="1200" dirty="0">
                <a:solidFill>
                  <a:schemeClr val="tx1"/>
                </a:solidFill>
                <a:effectLst/>
                <a:latin typeface="+mn-lt"/>
                <a:ea typeface="+mn-ea"/>
                <a:cs typeface="+mn-cs"/>
              </a:rPr>
              <a:t>Square accepts a single argument, X, and returns the result of multiplying x by itself.</a:t>
            </a:r>
          </a:p>
          <a:p>
            <a:r>
              <a:rPr lang="en-GB" sz="1200" kern="1200" dirty="0">
                <a:solidFill>
                  <a:schemeClr val="tx1"/>
                </a:solidFill>
                <a:effectLst/>
                <a:latin typeface="+mn-lt"/>
                <a:ea typeface="+mn-ea"/>
                <a:cs typeface="+mn-cs"/>
              </a:rPr>
              <a:t>Add accepts two arguments and returns the result of multiplying the two together.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We’ve not declared any specific Type information, but the compiler inferred from what we are doing that all the input arguments are integers, and as a result, the return types are also integers.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32</a:t>
            </a:fld>
            <a:endParaRPr lang="en-US"/>
          </a:p>
        </p:txBody>
      </p:sp>
    </p:spTree>
    <p:extLst>
      <p:ext uri="{BB962C8B-B14F-4D97-AF65-F5344CB8AC3E}">
        <p14:creationId xmlns:p14="http://schemas.microsoft.com/office/powerpoint/2010/main" val="65631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see this highlighted by our IDE just above the function declaration; the Type signature of the functions.</a:t>
            </a:r>
          </a:p>
          <a:p>
            <a:r>
              <a:rPr lang="en-GB" sz="1200" kern="1200" dirty="0">
                <a:solidFill>
                  <a:schemeClr val="tx1"/>
                </a:solidFill>
                <a:effectLst/>
                <a:latin typeface="+mn-lt"/>
                <a:ea typeface="+mn-ea"/>
                <a:cs typeface="+mn-cs"/>
              </a:rPr>
              <a:t>It tells us that square takes an int, and returns an int, while Add takes an int, followed by another int, and then returns an int.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compiler is able, in most cases, to tell which Types are required when calling a function, even though no types are specifically declared.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means that the code we write is light weight, or low noise.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33</a:t>
            </a:fld>
            <a:endParaRPr lang="en-US"/>
          </a:p>
        </p:txBody>
      </p:sp>
    </p:spTree>
    <p:extLst>
      <p:ext uri="{BB962C8B-B14F-4D97-AF65-F5344CB8AC3E}">
        <p14:creationId xmlns:p14="http://schemas.microsoft.com/office/powerpoint/2010/main" val="68137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course….it’s type safe, so If we try to invoke the function with the wrong type, we get a compiler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particularly useful, when we create higher-order functions (functions that accept other functions as inputs or return functions as outputs)… something you’ll be familiar with if you’ve ever used the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or Action delegates in C#.</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34</a:t>
            </a:fld>
            <a:endParaRPr lang="en-US"/>
          </a:p>
        </p:txBody>
      </p:sp>
    </p:spTree>
    <p:extLst>
      <p:ext uri="{BB962C8B-B14F-4D97-AF65-F5344CB8AC3E}">
        <p14:creationId xmlns:p14="http://schemas.microsoft.com/office/powerpoint/2010/main" val="10921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function called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which takes in 2 arguments: f and 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35</a:t>
            </a:fld>
            <a:endParaRPr lang="en-US"/>
          </a:p>
        </p:txBody>
      </p:sp>
    </p:spTree>
    <p:extLst>
      <p:ext uri="{BB962C8B-B14F-4D97-AF65-F5344CB8AC3E}">
        <p14:creationId xmlns:p14="http://schemas.microsoft.com/office/powerpoint/2010/main" val="327140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above the function declaration, we can see that the compiler has inferred from what is going on in the body of the function that f is a function (indicated by the brackets) that accepts an integer, and returns a generic of Type A…. you can think of the A as the T you would refer to when using generics in C#.</a:t>
            </a:r>
          </a:p>
          <a:p>
            <a:r>
              <a:rPr lang="en-GB" sz="1200" kern="1200" dirty="0">
                <a:solidFill>
                  <a:schemeClr val="tx1"/>
                </a:solidFill>
                <a:effectLst/>
                <a:latin typeface="+mn-lt"/>
                <a:ea typeface="+mn-ea"/>
                <a:cs typeface="+mn-cs"/>
              </a:rPr>
              <a:t>It’s also inferred that N is an integer, and that the result of this function is a list of A’s.</a:t>
            </a:r>
          </a:p>
          <a:p>
            <a:endParaRPr lang="en-US" dirty="0"/>
          </a:p>
          <a:p>
            <a:r>
              <a:rPr lang="en-GB" sz="1200" kern="1200" dirty="0">
                <a:solidFill>
                  <a:schemeClr val="tx1"/>
                </a:solidFill>
                <a:effectLst/>
                <a:latin typeface="+mn-lt"/>
                <a:ea typeface="+mn-ea"/>
                <a:cs typeface="+mn-cs"/>
              </a:rPr>
              <a:t>So how has it inferred this from the two lines in the body?</a:t>
            </a:r>
          </a:p>
        </p:txBody>
      </p:sp>
      <p:sp>
        <p:nvSpPr>
          <p:cNvPr id="4" name="Slide Number Placeholder 3"/>
          <p:cNvSpPr>
            <a:spLocks noGrp="1"/>
          </p:cNvSpPr>
          <p:nvPr>
            <p:ph type="sldNum" sz="quarter" idx="5"/>
          </p:nvPr>
        </p:nvSpPr>
        <p:spPr/>
        <p:txBody>
          <a:bodyPr/>
          <a:lstStyle/>
          <a:p>
            <a:fld id="{D1DD2647-74EA-A441-BE09-5F704AE74BDD}" type="slidenum">
              <a:rPr lang="en-US" smtClean="0"/>
              <a:t>36</a:t>
            </a:fld>
            <a:endParaRPr lang="en-US"/>
          </a:p>
        </p:txBody>
      </p:sp>
    </p:spTree>
    <p:extLst>
      <p:ext uri="{BB962C8B-B14F-4D97-AF65-F5344CB8AC3E}">
        <p14:creationId xmlns:p14="http://schemas.microsoft.com/office/powerpoint/2010/main" val="151688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line 1 generates a list of integers from 0 to N, so it’s worked out N must be and integer from that.</a:t>
            </a:r>
          </a:p>
        </p:txBody>
      </p:sp>
      <p:sp>
        <p:nvSpPr>
          <p:cNvPr id="4" name="Slide Number Placeholder 3"/>
          <p:cNvSpPr>
            <a:spLocks noGrp="1"/>
          </p:cNvSpPr>
          <p:nvPr>
            <p:ph type="sldNum" sz="quarter" idx="5"/>
          </p:nvPr>
        </p:nvSpPr>
        <p:spPr/>
        <p:txBody>
          <a:bodyPr/>
          <a:lstStyle/>
          <a:p>
            <a:fld id="{D1DD2647-74EA-A441-BE09-5F704AE74BDD}" type="slidenum">
              <a:rPr lang="en-US" smtClean="0"/>
              <a:t>37</a:t>
            </a:fld>
            <a:endParaRPr lang="en-US"/>
          </a:p>
        </p:txBody>
      </p:sp>
    </p:spTree>
    <p:extLst>
      <p:ext uri="{BB962C8B-B14F-4D97-AF65-F5344CB8AC3E}">
        <p14:creationId xmlns:p14="http://schemas.microsoft.com/office/powerpoint/2010/main" val="342477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then pipes that list of numbers into the </a:t>
            </a:r>
            <a:r>
              <a:rPr lang="en-GB" sz="1200" kern="1200" dirty="0" err="1">
                <a:solidFill>
                  <a:schemeClr val="tx1"/>
                </a:solidFill>
                <a:effectLst/>
                <a:latin typeface="+mn-lt"/>
                <a:ea typeface="+mn-ea"/>
                <a:cs typeface="+mn-cs"/>
              </a:rPr>
              <a:t>List.Map</a:t>
            </a:r>
            <a:r>
              <a:rPr lang="en-GB" sz="1200" kern="1200" dirty="0">
                <a:solidFill>
                  <a:schemeClr val="tx1"/>
                </a:solidFill>
                <a:effectLst/>
                <a:latin typeface="+mn-lt"/>
                <a:ea typeface="+mn-ea"/>
                <a:cs typeface="+mn-cs"/>
              </a:rPr>
              <a:t> function, which is similar to </a:t>
            </a:r>
            <a:r>
              <a:rPr lang="en-GB" sz="1200" kern="1200" dirty="0" err="1">
                <a:solidFill>
                  <a:schemeClr val="tx1"/>
                </a:solidFill>
                <a:effectLst/>
                <a:latin typeface="+mn-lt"/>
                <a:ea typeface="+mn-ea"/>
                <a:cs typeface="+mn-cs"/>
              </a:rPr>
              <a:t>Linq’s</a:t>
            </a:r>
            <a:r>
              <a:rPr lang="en-GB" sz="1200" kern="1200" dirty="0">
                <a:solidFill>
                  <a:schemeClr val="tx1"/>
                </a:solidFill>
                <a:effectLst/>
                <a:latin typeface="+mn-lt"/>
                <a:ea typeface="+mn-ea"/>
                <a:cs typeface="+mn-cs"/>
              </a:rPr>
              <a:t> Select function; so it applies the supplied function to each item in the list. Therefore, the input argument of that function must be an integer.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no explicit return needed, the last line of the function is the result that gets returned to the caller… so the result is a list of A, whatever A is…that will depend on the supplied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see there is a lot going on here with very little noise to distract you.</a:t>
            </a:r>
          </a:p>
          <a:p>
            <a:r>
              <a:rPr lang="en-GB" sz="1200" kern="1200" dirty="0">
                <a:solidFill>
                  <a:schemeClr val="tx1"/>
                </a:solidFill>
                <a:effectLst/>
                <a:latin typeface="+mn-lt"/>
                <a:ea typeface="+mn-ea"/>
                <a:cs typeface="+mn-cs"/>
              </a:rPr>
              <a:t>This declarative style allows you to write code that says what it is doing, without out getting lost in the detail of how it is doing it.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1DD2647-74EA-A441-BE09-5F704AE74BDD}" type="slidenum">
              <a:rPr lang="en-US" smtClean="0"/>
              <a:t>38</a:t>
            </a:fld>
            <a:endParaRPr lang="en-US"/>
          </a:p>
        </p:txBody>
      </p:sp>
    </p:spTree>
    <p:extLst>
      <p:ext uri="{BB962C8B-B14F-4D97-AF65-F5344CB8AC3E}">
        <p14:creationId xmlns:p14="http://schemas.microsoft.com/office/powerpoint/2010/main" val="183601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Here’s our function being invoked (on the last line).</a:t>
            </a:r>
          </a:p>
          <a:p>
            <a:r>
              <a:rPr lang="en-GB" sz="1200" kern="1200" dirty="0">
                <a:solidFill>
                  <a:schemeClr val="tx1"/>
                </a:solidFill>
                <a:effectLst/>
                <a:latin typeface="+mn-lt"/>
                <a:ea typeface="+mn-ea"/>
                <a:cs typeface="+mn-cs"/>
              </a:rPr>
              <a:t>We supply it with a function and the number 20 as our inputs.</a:t>
            </a:r>
          </a:p>
          <a:p>
            <a:endParaRPr lang="en-US" dirty="0"/>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39</a:t>
            </a:fld>
            <a:endParaRPr lang="en-US"/>
          </a:p>
        </p:txBody>
      </p:sp>
    </p:spTree>
    <p:extLst>
      <p:ext uri="{BB962C8B-B14F-4D97-AF65-F5344CB8AC3E}">
        <p14:creationId xmlns:p14="http://schemas.microsoft.com/office/powerpoint/2010/main" val="22109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 since then I have been moving more and more in the direction of Functional programming, applying functional techniques to C#, Python, and JavaScript, and teaching myself F#.</a:t>
            </a:r>
          </a:p>
          <a:p>
            <a:r>
              <a:rPr lang="en-GB" sz="1200" kern="1200" dirty="0">
                <a:solidFill>
                  <a:schemeClr val="tx1"/>
                </a:solidFill>
                <a:effectLst/>
                <a:latin typeface="+mn-lt"/>
                <a:ea typeface="+mn-ea"/>
                <a:cs typeface="+mn-cs"/>
              </a:rPr>
              <a:t>Which is how I arrived here, talking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before we go any further, I feel compelled to say that I am by no means an expert in F# or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don’t use F# in my day job, unfortunately…. well, maybe a few cheeky additions here and there…. I’ll explain that later!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an enthusiastic hobbyist, or an advanced beginner!</a:t>
            </a:r>
          </a:p>
          <a:p>
            <a:r>
              <a:rPr lang="en-GB" sz="1200" kern="1200" dirty="0">
                <a:solidFill>
                  <a:schemeClr val="tx1"/>
                </a:solidFill>
                <a:effectLst/>
                <a:latin typeface="+mn-lt"/>
                <a:ea typeface="+mn-ea"/>
                <a:cs typeface="+mn-cs"/>
              </a:rPr>
              <a:t>I’ve never built a production application with F#, and most of what I know comes from reading books, watching talks online, and playing with code in my spare 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aim of today’s talk is to get you interested in F#, give you a taste of what if can offer, and hopefully give you a boost to starting your own F# journey.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Anyway, enough about me! </a:t>
            </a:r>
          </a:p>
          <a:p>
            <a:r>
              <a:rPr lang="en-GB" sz="1200" kern="1200" dirty="0">
                <a:solidFill>
                  <a:schemeClr val="tx1"/>
                </a:solidFill>
                <a:effectLst/>
                <a:latin typeface="+mn-lt"/>
                <a:ea typeface="+mn-ea"/>
                <a:cs typeface="+mn-cs"/>
              </a:rPr>
              <a:t>Let’s crack on.</a:t>
            </a:r>
          </a:p>
        </p:txBody>
      </p:sp>
      <p:sp>
        <p:nvSpPr>
          <p:cNvPr id="4" name="Slide Number Placeholder 3"/>
          <p:cNvSpPr>
            <a:spLocks noGrp="1"/>
          </p:cNvSpPr>
          <p:nvPr>
            <p:ph type="sldNum" sz="quarter" idx="5"/>
          </p:nvPr>
        </p:nvSpPr>
        <p:spPr/>
        <p:txBody>
          <a:bodyPr/>
          <a:lstStyle/>
          <a:p>
            <a:fld id="{D1DD2647-74EA-A441-BE09-5F704AE74BDD}" type="slidenum">
              <a:rPr lang="en-US" smtClean="0"/>
              <a:t>4</a:t>
            </a:fld>
            <a:endParaRPr lang="en-US"/>
          </a:p>
        </p:txBody>
      </p:sp>
    </p:spTree>
    <p:extLst>
      <p:ext uri="{BB962C8B-B14F-4D97-AF65-F5344CB8AC3E}">
        <p14:creationId xmlns:p14="http://schemas.microsoft.com/office/powerpoint/2010/main" val="304588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40</a:t>
            </a:fld>
            <a:endParaRPr lang="en-US"/>
          </a:p>
        </p:txBody>
      </p:sp>
    </p:spTree>
    <p:extLst>
      <p:ext uri="{BB962C8B-B14F-4D97-AF65-F5344CB8AC3E}">
        <p14:creationId xmlns:p14="http://schemas.microsoft.com/office/powerpoint/2010/main" val="3115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 </a:t>
            </a:r>
          </a:p>
        </p:txBody>
      </p:sp>
      <p:sp>
        <p:nvSpPr>
          <p:cNvPr id="4" name="Slide Number Placeholder 3"/>
          <p:cNvSpPr>
            <a:spLocks noGrp="1"/>
          </p:cNvSpPr>
          <p:nvPr>
            <p:ph type="sldNum" sz="quarter" idx="5"/>
          </p:nvPr>
        </p:nvSpPr>
        <p:spPr/>
        <p:txBody>
          <a:bodyPr/>
          <a:lstStyle/>
          <a:p>
            <a:fld id="{D1DD2647-74EA-A441-BE09-5F704AE74BDD}" type="slidenum">
              <a:rPr lang="en-US" smtClean="0"/>
              <a:t>41</a:t>
            </a:fld>
            <a:endParaRPr lang="en-US"/>
          </a:p>
        </p:txBody>
      </p:sp>
    </p:spTree>
    <p:extLst>
      <p:ext uri="{BB962C8B-B14F-4D97-AF65-F5344CB8AC3E}">
        <p14:creationId xmlns:p14="http://schemas.microsoft.com/office/powerpoint/2010/main" val="288091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still have type safety, so If we had tried to pass this implementation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to our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function, then we’d get a compiler error telling us that the Type of the input argument doesn’t match what is expected.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42</a:t>
            </a:fld>
            <a:endParaRPr lang="en-US"/>
          </a:p>
        </p:txBody>
      </p:sp>
    </p:spTree>
    <p:extLst>
      <p:ext uri="{BB962C8B-B14F-4D97-AF65-F5344CB8AC3E}">
        <p14:creationId xmlns:p14="http://schemas.microsoft.com/office/powerpoint/2010/main" val="76090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demonstrates that F# gives you the best of both;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safety of a strongly Typed language such as C#,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 well as the light-weight expressiveness of a dynamically typed language.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43</a:t>
            </a:fld>
            <a:endParaRPr lang="en-US"/>
          </a:p>
        </p:txBody>
      </p:sp>
    </p:spTree>
    <p:extLst>
      <p:ext uri="{BB962C8B-B14F-4D97-AF65-F5344CB8AC3E}">
        <p14:creationId xmlns:p14="http://schemas.microsoft.com/office/powerpoint/2010/main" val="327052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we move on, if we zoom out a little and take another look at those add and square Functions, you’ll notice that they don’t belong to a class.</a:t>
            </a:r>
          </a:p>
          <a:p>
            <a:r>
              <a:rPr lang="en-GB" sz="1200" kern="1200" dirty="0">
                <a:solidFill>
                  <a:schemeClr val="tx1"/>
                </a:solidFill>
                <a:effectLst/>
                <a:latin typeface="+mn-lt"/>
                <a:ea typeface="+mn-ea"/>
                <a:cs typeface="+mn-cs"/>
              </a:rPr>
              <a:t>They simply live in the Maths module as entities in their own right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Calling them is low ceremony, as there’s no need to instantiate anything, or refer to a Type to which they belong. </a:t>
            </a:r>
          </a:p>
          <a:p>
            <a:r>
              <a:rPr lang="en-GB" sz="1200" kern="1200" dirty="0">
                <a:solidFill>
                  <a:schemeClr val="tx1"/>
                </a:solidFill>
                <a:effectLst/>
                <a:latin typeface="+mn-lt"/>
                <a:ea typeface="+mn-ea"/>
                <a:cs typeface="+mn-cs"/>
              </a:rPr>
              <a:t>We can remove the Maths prefix from the call sight in this example (you can see them greyed out on lines 10 &amp; 11) as we’ve already added a reference to the module where they live</a:t>
            </a:r>
            <a:r>
              <a:rPr lang="en-GB" dirty="0">
                <a:effectLst/>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44</a:t>
            </a:fld>
            <a:endParaRPr lang="en-US"/>
          </a:p>
        </p:txBody>
      </p:sp>
    </p:spTree>
    <p:extLst>
      <p:ext uri="{BB962C8B-B14F-4D97-AF65-F5344CB8AC3E}">
        <p14:creationId xmlns:p14="http://schemas.microsoft.com/office/powerpoint/2010/main" val="1733648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delve deeper into the Type system now.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BCL, F# also has what is known as an Algebraic Type System…. this might sound a bit </a:t>
            </a:r>
            <a:r>
              <a:rPr lang="en-GB" sz="1200" kern="1200" dirty="0" err="1">
                <a:solidFill>
                  <a:schemeClr val="tx1"/>
                </a:solidFill>
                <a:effectLst/>
                <a:latin typeface="+mn-lt"/>
                <a:ea typeface="+mn-ea"/>
                <a:cs typeface="+mn-cs"/>
              </a:rPr>
              <a:t>Mathsy</a:t>
            </a:r>
            <a:r>
              <a:rPr lang="en-GB" sz="1200" kern="1200" dirty="0">
                <a:solidFill>
                  <a:schemeClr val="tx1"/>
                </a:solidFill>
                <a:effectLst/>
                <a:latin typeface="+mn-lt"/>
                <a:ea typeface="+mn-ea"/>
                <a:cs typeface="+mn-cs"/>
              </a:rPr>
              <a:t> and scary. It’s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borrow Scott </a:t>
            </a:r>
            <a:r>
              <a:rPr lang="en-GB" sz="1200" kern="1200" dirty="0" err="1">
                <a:solidFill>
                  <a:schemeClr val="tx1"/>
                </a:solidFill>
                <a:effectLst/>
                <a:latin typeface="+mn-lt"/>
                <a:ea typeface="+mn-ea"/>
                <a:cs typeface="+mn-cs"/>
              </a:rPr>
              <a:t>Wlashchin’s</a:t>
            </a:r>
            <a:r>
              <a:rPr lang="en-GB" sz="1200" kern="1200" dirty="0">
                <a:solidFill>
                  <a:schemeClr val="tx1"/>
                </a:solidFill>
                <a:effectLst/>
                <a:latin typeface="+mn-lt"/>
                <a:ea typeface="+mn-ea"/>
                <a:cs typeface="+mn-cs"/>
              </a:rPr>
              <a:t> alternative name: he calls it a “composable type system”.</a:t>
            </a:r>
          </a:p>
          <a:p>
            <a:r>
              <a:rPr lang="en-GB" sz="1200" kern="1200" dirty="0">
                <a:solidFill>
                  <a:schemeClr val="tx1"/>
                </a:solidFill>
                <a:effectLst/>
                <a:latin typeface="+mn-lt"/>
                <a:ea typeface="+mn-ea"/>
                <a:cs typeface="+mn-cs"/>
              </a:rPr>
              <a:t>And what he means by this is that you can compose smaller types together to create larger types, and you can compose these together to create even larger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45</a:t>
            </a:fld>
            <a:endParaRPr lang="en-US"/>
          </a:p>
        </p:txBody>
      </p:sp>
    </p:spTree>
    <p:extLst>
      <p:ext uri="{BB962C8B-B14F-4D97-AF65-F5344CB8AC3E}">
        <p14:creationId xmlns:p14="http://schemas.microsoft.com/office/powerpoint/2010/main" val="386483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you might be thinking: Ok – I can do that with objects!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an algebraic Type system provides two ways to compose types together which Scott describes as AND Types and OR Types, or CHOICE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46</a:t>
            </a:fld>
            <a:endParaRPr lang="en-US"/>
          </a:p>
        </p:txBody>
      </p:sp>
    </p:spTree>
    <p:extLst>
      <p:ext uri="{BB962C8B-B14F-4D97-AF65-F5344CB8AC3E}">
        <p14:creationId xmlns:p14="http://schemas.microsoft.com/office/powerpoint/2010/main" val="120273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our AND types are things like Tuples and Records which you are hopefully familiar with from C#; where you say a </a:t>
            </a:r>
          </a:p>
          <a:p>
            <a:r>
              <a:rPr lang="en-GB" sz="1200" kern="1200" dirty="0">
                <a:solidFill>
                  <a:schemeClr val="tx1"/>
                </a:solidFill>
                <a:effectLst/>
                <a:latin typeface="+mn-lt"/>
                <a:ea typeface="+mn-ea"/>
                <a:cs typeface="+mn-cs"/>
              </a:rPr>
              <a:t>Coordinate is represented by BOTH an X AND a Y value, </a:t>
            </a:r>
          </a:p>
          <a:p>
            <a:r>
              <a:rPr lang="en-GB" sz="1200" kern="1200" dirty="0">
                <a:solidFill>
                  <a:schemeClr val="tx1"/>
                </a:solidFill>
                <a:effectLst/>
                <a:latin typeface="+mn-lt"/>
                <a:ea typeface="+mn-ea"/>
                <a:cs typeface="+mn-cs"/>
              </a:rPr>
              <a:t>and a Person is a combination of an ID AND FirstName AND Surname.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47</a:t>
            </a:fld>
            <a:endParaRPr lang="en-US"/>
          </a:p>
        </p:txBody>
      </p:sp>
    </p:spTree>
    <p:extLst>
      <p:ext uri="{BB962C8B-B14F-4D97-AF65-F5344CB8AC3E}">
        <p14:creationId xmlns:p14="http://schemas.microsoft.com/office/powerpoint/2010/main" val="124081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CHOICE types on the other hand, are implemented using something called a Discriminated Union, and allows us to say that a value, or the result of an expression, can be one of N options.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48</a:t>
            </a:fld>
            <a:endParaRPr lang="en-US"/>
          </a:p>
        </p:txBody>
      </p:sp>
    </p:spTree>
    <p:extLst>
      <p:ext uri="{BB962C8B-B14F-4D97-AF65-F5344CB8AC3E}">
        <p14:creationId xmlns:p14="http://schemas.microsoft.com/office/powerpoint/2010/main" val="3745377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allows us to say, for example, that a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is a choice of either:</a:t>
            </a:r>
          </a:p>
          <a:p>
            <a:pPr lvl="0"/>
            <a:r>
              <a:rPr lang="en-GB" sz="1200" kern="1200" dirty="0">
                <a:solidFill>
                  <a:schemeClr val="tx1"/>
                </a:solidFill>
                <a:effectLst/>
                <a:latin typeface="+mn-lt"/>
                <a:ea typeface="+mn-ea"/>
                <a:cs typeface="+mn-cs"/>
              </a:rPr>
              <a:t>Email</a:t>
            </a:r>
          </a:p>
          <a:p>
            <a:pPr lvl="0"/>
            <a:r>
              <a:rPr lang="en-GB" sz="1200" kern="1200" dirty="0">
                <a:solidFill>
                  <a:schemeClr val="tx1"/>
                </a:solidFill>
                <a:effectLst/>
                <a:latin typeface="+mn-lt"/>
                <a:ea typeface="+mn-ea"/>
                <a:cs typeface="+mn-cs"/>
              </a:rPr>
              <a:t>Or Phone</a:t>
            </a:r>
          </a:p>
          <a:p>
            <a:pPr lvl="0"/>
            <a:r>
              <a:rPr lang="en-GB" sz="1200" kern="1200" dirty="0">
                <a:solidFill>
                  <a:schemeClr val="tx1"/>
                </a:solidFill>
                <a:effectLst/>
                <a:latin typeface="+mn-lt"/>
                <a:ea typeface="+mn-ea"/>
                <a:cs typeface="+mn-cs"/>
              </a:rPr>
              <a:t>Or Post</a:t>
            </a:r>
          </a:p>
          <a:p>
            <a:endParaRPr lang="en-US" dirty="0"/>
          </a:p>
          <a:p>
            <a:r>
              <a:rPr lang="en-GB" sz="1200" kern="1200" dirty="0">
                <a:solidFill>
                  <a:schemeClr val="tx1"/>
                </a:solidFill>
                <a:effectLst/>
                <a:latin typeface="+mn-lt"/>
                <a:ea typeface="+mn-ea"/>
                <a:cs typeface="+mn-cs"/>
              </a:rPr>
              <a:t>And each of those options can have its own accompanying data specific to that choice:</a:t>
            </a:r>
          </a:p>
          <a:p>
            <a:r>
              <a:rPr lang="en-GB" sz="1200" kern="1200" dirty="0">
                <a:solidFill>
                  <a:schemeClr val="tx1"/>
                </a:solidFill>
                <a:effectLst/>
                <a:latin typeface="+mn-lt"/>
                <a:ea typeface="+mn-ea"/>
                <a:cs typeface="+mn-cs"/>
              </a:rPr>
              <a:t>Here you can see that the Email and Phone choices both have data on the right, supplied as strings, while the Post choice has data defined with a List of strings, to hold an address.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49</a:t>
            </a:fld>
            <a:endParaRPr lang="en-US"/>
          </a:p>
        </p:txBody>
      </p:sp>
    </p:spTree>
    <p:extLst>
      <p:ext uri="{BB962C8B-B14F-4D97-AF65-F5344CB8AC3E}">
        <p14:creationId xmlns:p14="http://schemas.microsoft.com/office/powerpoint/2010/main" val="16924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 And What can I use it for?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general purpose, cross platform, statically typed programming language, that can be used for everything from web </a:t>
            </a:r>
            <a:r>
              <a:rPr lang="en-GB" sz="1200" kern="1200" dirty="0" err="1">
                <a:solidFill>
                  <a:schemeClr val="tx1"/>
                </a:solidFill>
                <a:effectLst/>
                <a:latin typeface="+mn-lt"/>
                <a:ea typeface="+mn-ea"/>
                <a:cs typeface="+mn-cs"/>
              </a:rPr>
              <a:t>api</a:t>
            </a:r>
            <a:r>
              <a:rPr lang="en-GB" sz="1200" kern="1200" dirty="0">
                <a:solidFill>
                  <a:schemeClr val="tx1"/>
                </a:solidFill>
                <a:effectLst/>
                <a:latin typeface="+mn-lt"/>
                <a:ea typeface="+mn-ea"/>
                <a:cs typeface="+mn-cs"/>
              </a:rPr>
              <a:t>, to desktop applications,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packages, console applications, global tools, and scripting.</a:t>
            </a:r>
          </a:p>
        </p:txBody>
      </p:sp>
      <p:sp>
        <p:nvSpPr>
          <p:cNvPr id="4" name="Slide Number Placeholder 3"/>
          <p:cNvSpPr>
            <a:spLocks noGrp="1"/>
          </p:cNvSpPr>
          <p:nvPr>
            <p:ph type="sldNum" sz="quarter" idx="5"/>
          </p:nvPr>
        </p:nvSpPr>
        <p:spPr/>
        <p:txBody>
          <a:bodyPr/>
          <a:lstStyle/>
          <a:p>
            <a:fld id="{D1DD2647-74EA-A441-BE09-5F704AE74BDD}" type="slidenum">
              <a:rPr lang="en-US" smtClean="0"/>
              <a:t>5</a:t>
            </a:fld>
            <a:endParaRPr lang="en-US"/>
          </a:p>
        </p:txBody>
      </p:sp>
    </p:spTree>
    <p:extLst>
      <p:ext uri="{BB962C8B-B14F-4D97-AF65-F5344CB8AC3E}">
        <p14:creationId xmlns:p14="http://schemas.microsoft.com/office/powerpoint/2010/main" val="404982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compose AND and OR types together like so:</a:t>
            </a:r>
          </a:p>
          <a:p>
            <a:endParaRPr lang="en-US" dirty="0"/>
          </a:p>
          <a:p>
            <a:r>
              <a:rPr lang="en-GB" sz="1200" kern="1200" dirty="0">
                <a:solidFill>
                  <a:schemeClr val="tx1"/>
                </a:solidFill>
                <a:effectLst/>
                <a:latin typeface="+mn-lt"/>
                <a:ea typeface="+mn-ea"/>
                <a:cs typeface="+mn-cs"/>
              </a:rPr>
              <a:t>Here we have a Person defined at the top, using a Record Type, which is a combination of FirstName AND Surname AND Contact Method…which is a choice type.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below, we create three instances of this type, each with different contact methods specified.</a:t>
            </a:r>
          </a:p>
          <a:p>
            <a:r>
              <a:rPr lang="en-GB" sz="1200" kern="1200" dirty="0">
                <a:solidFill>
                  <a:schemeClr val="tx1"/>
                </a:solidFill>
                <a:effectLst/>
                <a:latin typeface="+mn-lt"/>
                <a:ea typeface="+mn-ea"/>
                <a:cs typeface="+mn-cs"/>
              </a:rPr>
              <a:t>On our first instance, Dave, has set the contact method to the Email Choice, so the accompanying data is a string holding the email address. </a:t>
            </a:r>
          </a:p>
          <a:p>
            <a:r>
              <a:rPr lang="en-GB" sz="1200" kern="1200" dirty="0">
                <a:solidFill>
                  <a:schemeClr val="tx1"/>
                </a:solidFill>
                <a:effectLst/>
                <a:latin typeface="+mn-lt"/>
                <a:ea typeface="+mn-ea"/>
                <a:cs typeface="+mn-cs"/>
              </a:rPr>
              <a:t>Graham would prefer to be contacted by Phone, while Ross is going with snail mail, so the data provided is a list of strings representing the various address parts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50</a:t>
            </a:fld>
            <a:endParaRPr lang="en-US"/>
          </a:p>
        </p:txBody>
      </p:sp>
    </p:spTree>
    <p:extLst>
      <p:ext uri="{BB962C8B-B14F-4D97-AF65-F5344CB8AC3E}">
        <p14:creationId xmlns:p14="http://schemas.microsoft.com/office/powerpoint/2010/main" val="358626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you can see, the Algebraic Type system provides us with a completely different way of modelling our problem domains.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wanted to model this with objects, how would you do this?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Would you build a God object with all three contact methods as different properties, and a flag indicating which property to use, storing Null for the other properties?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 you would probably use some sort of inheritance structure, or an Interface with multiple different implementations!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comes with a high probability of errors in the form of null reference exceptions, while also allowing multiple invalid states…, such as setting the flag for Email as the preferred contact method, and then storing a phone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Inheritance creates a lot of code, and there be dragons with inheritance that we tend to avoid.</a:t>
            </a:r>
          </a:p>
          <a:p>
            <a:r>
              <a:rPr lang="en-GB" sz="1200" kern="1200" dirty="0">
                <a:solidFill>
                  <a:schemeClr val="tx1"/>
                </a:solidFill>
                <a:effectLst/>
                <a:latin typeface="+mn-lt"/>
                <a:ea typeface="+mn-ea"/>
                <a:cs typeface="+mn-cs"/>
              </a:rPr>
              <a:t>While the interface option creates a layer of indirection that can make it difficult to work out which implementation is being used at runtime.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neither option scales particularly well, or in a way that helps us fall into the pit of success.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51</a:t>
            </a:fld>
            <a:endParaRPr lang="en-US"/>
          </a:p>
        </p:txBody>
      </p:sp>
    </p:spTree>
    <p:extLst>
      <p:ext uri="{BB962C8B-B14F-4D97-AF65-F5344CB8AC3E}">
        <p14:creationId xmlns:p14="http://schemas.microsoft.com/office/powerpoint/2010/main" val="43947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introduce more options for Preferred Contact Method, say Twitter, and Facebook.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is now a monster, and the and the problems mentioned before are much worse.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inheritance and Interface Options add yet more code, scattered about the place, but the Type system doesn’t do anything to help you integrate your new options, or point out your mistakes!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do this now with F#, and see how can we use a Discriminated Union (Or choice type) to accomplish this.</a:t>
            </a:r>
          </a:p>
        </p:txBody>
      </p:sp>
      <p:sp>
        <p:nvSpPr>
          <p:cNvPr id="4" name="Slide Number Placeholder 3"/>
          <p:cNvSpPr>
            <a:spLocks noGrp="1"/>
          </p:cNvSpPr>
          <p:nvPr>
            <p:ph type="sldNum" sz="quarter" idx="5"/>
          </p:nvPr>
        </p:nvSpPr>
        <p:spPr/>
        <p:txBody>
          <a:bodyPr/>
          <a:lstStyle/>
          <a:p>
            <a:fld id="{D1DD2647-74EA-A441-BE09-5F704AE74BDD}" type="slidenum">
              <a:rPr lang="en-US" smtClean="0"/>
              <a:t>52</a:t>
            </a:fld>
            <a:endParaRPr lang="en-US"/>
          </a:p>
        </p:txBody>
      </p:sp>
    </p:spTree>
    <p:extLst>
      <p:ext uri="{BB962C8B-B14F-4D97-AF65-F5344CB8AC3E}">
        <p14:creationId xmlns:p14="http://schemas.microsoft.com/office/powerpoint/2010/main" val="267560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need a way of printing out a Person’s name and contact information:</a:t>
            </a:r>
          </a:p>
          <a:p>
            <a:r>
              <a:rPr lang="en-GB" sz="1200" kern="1200" dirty="0">
                <a:solidFill>
                  <a:schemeClr val="tx1"/>
                </a:solidFill>
                <a:effectLst/>
                <a:latin typeface="+mn-lt"/>
                <a:ea typeface="+mn-ea"/>
                <a:cs typeface="+mn-cs"/>
              </a:rPr>
              <a:t>Here’s how we would do that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53</a:t>
            </a:fld>
            <a:endParaRPr lang="en-US"/>
          </a:p>
        </p:txBody>
      </p:sp>
    </p:spTree>
    <p:extLst>
      <p:ext uri="{BB962C8B-B14F-4D97-AF65-F5344CB8AC3E}">
        <p14:creationId xmlns:p14="http://schemas.microsoft.com/office/powerpoint/2010/main" val="3958194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have a function called </a:t>
            </a:r>
            <a:r>
              <a:rPr lang="en-GB" sz="1200" kern="1200" dirty="0" err="1">
                <a:solidFill>
                  <a:schemeClr val="tx1"/>
                </a:solidFill>
                <a:effectLst/>
                <a:latin typeface="+mn-lt"/>
                <a:ea typeface="+mn-ea"/>
                <a:cs typeface="+mn-cs"/>
              </a:rPr>
              <a:t>printPersonContactDeatils</a:t>
            </a:r>
            <a:r>
              <a:rPr lang="en-GB" sz="1200" kern="1200" dirty="0">
                <a:solidFill>
                  <a:schemeClr val="tx1"/>
                </a:solidFill>
                <a:effectLst/>
                <a:latin typeface="+mn-lt"/>
                <a:ea typeface="+mn-ea"/>
                <a:cs typeface="+mn-cs"/>
              </a:rPr>
              <a:t> with a single input argument of person, which the compiler has inferred to be of our Person type: we’ve not actually told it that.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54</a:t>
            </a:fld>
            <a:endParaRPr lang="en-US"/>
          </a:p>
        </p:txBody>
      </p:sp>
    </p:spTree>
    <p:extLst>
      <p:ext uri="{BB962C8B-B14F-4D97-AF65-F5344CB8AC3E}">
        <p14:creationId xmlns:p14="http://schemas.microsoft.com/office/powerpoint/2010/main" val="299203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55</a:t>
            </a:fld>
            <a:endParaRPr lang="en-US"/>
          </a:p>
        </p:txBody>
      </p:sp>
    </p:spTree>
    <p:extLst>
      <p:ext uri="{BB962C8B-B14F-4D97-AF65-F5344CB8AC3E}">
        <p14:creationId xmlns:p14="http://schemas.microsoft.com/office/powerpoint/2010/main" val="125422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each choice (listed on the left), next to a symbol that holds the accompanying data,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56</a:t>
            </a:fld>
            <a:endParaRPr lang="en-US"/>
          </a:p>
        </p:txBody>
      </p:sp>
    </p:spTree>
    <p:extLst>
      <p:ext uri="{BB962C8B-B14F-4D97-AF65-F5344CB8AC3E}">
        <p14:creationId xmlns:p14="http://schemas.microsoft.com/office/powerpoint/2010/main" val="2512396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then on the right of the arrow there is an expression that transforms that data into something that meets our needs.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Each of the 3 branches returns the same type, in this case a string value. </a:t>
            </a:r>
          </a:p>
          <a:p>
            <a:r>
              <a:rPr lang="en-GB" sz="1200" kern="1200" dirty="0">
                <a:solidFill>
                  <a:schemeClr val="tx1"/>
                </a:solidFill>
                <a:effectLst/>
                <a:latin typeface="+mn-lt"/>
                <a:ea typeface="+mn-ea"/>
                <a:cs typeface="+mn-cs"/>
              </a:rPr>
              <a:t>They must because the whole thing is an expression, so can only return one type.</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57</a:t>
            </a:fld>
            <a:endParaRPr lang="en-US"/>
          </a:p>
        </p:txBody>
      </p:sp>
    </p:spTree>
    <p:extLst>
      <p:ext uri="{BB962C8B-B14F-4D97-AF65-F5344CB8AC3E}">
        <p14:creationId xmlns:p14="http://schemas.microsoft.com/office/powerpoint/2010/main" val="1919040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result of that expression is bound to the </a:t>
            </a:r>
            <a:r>
              <a:rPr lang="en-GB" sz="1200" kern="1200" dirty="0" err="1">
                <a:solidFill>
                  <a:schemeClr val="tx1"/>
                </a:solidFill>
                <a:effectLst/>
                <a:latin typeface="+mn-lt"/>
                <a:ea typeface="+mn-ea"/>
                <a:cs typeface="+mn-cs"/>
              </a:rPr>
              <a:t>contactInfo</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58</a:t>
            </a:fld>
            <a:endParaRPr lang="en-US"/>
          </a:p>
        </p:txBody>
      </p:sp>
    </p:spTree>
    <p:extLst>
      <p:ext uri="{BB962C8B-B14F-4D97-AF65-F5344CB8AC3E}">
        <p14:creationId xmlns:p14="http://schemas.microsoft.com/office/powerpoint/2010/main" val="3361643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Finally, we write the details to standard out window by calling a function similar to </a:t>
            </a:r>
            <a:r>
              <a:rPr lang="en-GB" sz="1200" kern="1200" dirty="0" err="1">
                <a:solidFill>
                  <a:schemeClr val="tx1"/>
                </a:solidFill>
                <a:effectLst/>
                <a:latin typeface="+mn-lt"/>
                <a:ea typeface="+mn-ea"/>
                <a:cs typeface="+mn-cs"/>
              </a:rPr>
              <a:t>Console.Writeline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59</a:t>
            </a:fld>
            <a:endParaRPr lang="en-US"/>
          </a:p>
        </p:txBody>
      </p:sp>
    </p:spTree>
    <p:extLst>
      <p:ext uri="{BB962C8B-B14F-4D97-AF65-F5344CB8AC3E}">
        <p14:creationId xmlns:p14="http://schemas.microsoft.com/office/powerpoint/2010/main" val="64092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actually possible to go Full Stack using </a:t>
            </a:r>
            <a:r>
              <a:rPr lang="en-GB" sz="1200" b="1" i="1" kern="1200" dirty="0">
                <a:solidFill>
                  <a:schemeClr val="tx1"/>
                </a:solidFill>
                <a:effectLst/>
                <a:latin typeface="+mn-lt"/>
                <a:ea typeface="+mn-ea"/>
                <a:cs typeface="+mn-cs"/>
              </a:rPr>
              <a:t>just</a:t>
            </a:r>
            <a:r>
              <a:rPr lang="en-GB" sz="1200" kern="1200" dirty="0">
                <a:solidFill>
                  <a:schemeClr val="tx1"/>
                </a:solidFill>
                <a:effectLst/>
                <a:latin typeface="+mn-lt"/>
                <a:ea typeface="+mn-ea"/>
                <a:cs typeface="+mn-cs"/>
              </a:rPr>
              <a:t> F# to build both the Back AND the front ends (using things such as SAFE Stack and Fable and Bolero, which </a:t>
            </a:r>
            <a:r>
              <a:rPr lang="en-GB" sz="1200" kern="1200" dirty="0" err="1">
                <a:solidFill>
                  <a:schemeClr val="tx1"/>
                </a:solidFill>
                <a:effectLst/>
                <a:latin typeface="+mn-lt"/>
                <a:ea typeface="+mn-ea"/>
                <a:cs typeface="+mn-cs"/>
              </a:rPr>
              <a:t>transpile</a:t>
            </a:r>
            <a:r>
              <a:rPr lang="en-GB" sz="1200" kern="1200" dirty="0">
                <a:solidFill>
                  <a:schemeClr val="tx1"/>
                </a:solidFill>
                <a:effectLst/>
                <a:latin typeface="+mn-lt"/>
                <a:ea typeface="+mn-ea"/>
                <a:cs typeface="+mn-cs"/>
              </a:rPr>
              <a:t> to generate your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for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all the automation that manages your build and infrastructure can be written in F# too.</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a:t>
            </a:fld>
            <a:endParaRPr lang="en-US"/>
          </a:p>
        </p:txBody>
      </p:sp>
    </p:spTree>
    <p:extLst>
      <p:ext uri="{BB962C8B-B14F-4D97-AF65-F5344CB8AC3E}">
        <p14:creationId xmlns:p14="http://schemas.microsoft.com/office/powerpoint/2010/main" val="204109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FormatAddress</a:t>
            </a:r>
            <a:r>
              <a:rPr lang="en-GB" sz="1200" kern="1200" dirty="0">
                <a:solidFill>
                  <a:schemeClr val="tx1"/>
                </a:solidFill>
                <a:effectLst/>
                <a:latin typeface="+mn-lt"/>
                <a:ea typeface="+mn-ea"/>
                <a:cs typeface="+mn-cs"/>
              </a:rPr>
              <a:t> and Trim Tail are helper functions for taking that list of strings in the address and turning it into a single string.</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60</a:t>
            </a:fld>
            <a:endParaRPr lang="en-US"/>
          </a:p>
        </p:txBody>
      </p:sp>
    </p:spTree>
    <p:extLst>
      <p:ext uri="{BB962C8B-B14F-4D97-AF65-F5344CB8AC3E}">
        <p14:creationId xmlns:p14="http://schemas.microsoft.com/office/powerpoint/2010/main" val="2112939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we’ve delt with all 3 of the available choices, all in one place: The complete opposite of what we learn we should to in OO.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the code for handling our various options is not distributed across our code base, in multiple different files, or behind layers of indirection.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function does one thing, which is print contact information, and only has one reason to change.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also avoided creating any inheritance hierarchies and the associated challenges that we tend to try and avoid, as well as a class explosion.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61</a:t>
            </a:fld>
            <a:endParaRPr lang="en-US"/>
          </a:p>
        </p:txBody>
      </p:sp>
    </p:spTree>
    <p:extLst>
      <p:ext uri="{BB962C8B-B14F-4D97-AF65-F5344CB8AC3E}">
        <p14:creationId xmlns:p14="http://schemas.microsoft.com/office/powerpoint/2010/main" val="2893042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if we introduce a new contact method into the system?</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62</a:t>
            </a:fld>
            <a:endParaRPr lang="en-US"/>
          </a:p>
        </p:txBody>
      </p:sp>
    </p:spTree>
    <p:extLst>
      <p:ext uri="{BB962C8B-B14F-4D97-AF65-F5344CB8AC3E}">
        <p14:creationId xmlns:p14="http://schemas.microsoft.com/office/powerpoint/2010/main" val="1725749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here’s the kicker…as soon as we add a new choice to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a:t>
            </a:r>
          </a:p>
          <a:p>
            <a:endParaRPr lang="en-US" dirty="0"/>
          </a:p>
          <a:p>
            <a:r>
              <a:rPr lang="en-GB" sz="1200" kern="1200" dirty="0">
                <a:solidFill>
                  <a:schemeClr val="tx1"/>
                </a:solidFill>
                <a:effectLst/>
                <a:latin typeface="+mn-lt"/>
                <a:ea typeface="+mn-ea"/>
                <a:cs typeface="+mn-cs"/>
              </a:rPr>
              <a:t>Everywhere our app consumes that type suddenly starts warning us about unhandled scenarios, so we know exactly where we need to go to cater for our new options and fix potential issues. This is because pattern matching in F# is exhaustive; the compiler is inspecting the Type system and comparing what you have handled to find any scenarios you’ve missed.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have turned on “Treat warnings as errors” then this will fail to compile, and you’ll need to update every function that does something with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before you can continue.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exactly the sort of type safety that we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want to see, and reduces the chance of human error.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63</a:t>
            </a:fld>
            <a:endParaRPr lang="en-US"/>
          </a:p>
        </p:txBody>
      </p:sp>
    </p:spTree>
    <p:extLst>
      <p:ext uri="{BB962C8B-B14F-4D97-AF65-F5344CB8AC3E}">
        <p14:creationId xmlns:p14="http://schemas.microsoft.com/office/powerpoint/2010/main" val="2435532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some more features that help us do the right thing without too much cost or bother and see if we can save ourselves the trouble of writing a whole bunch of unit tests while we are at it.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Say we want to calculate the monthly repayment of a loan.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64</a:t>
            </a:fld>
            <a:endParaRPr lang="en-US"/>
          </a:p>
        </p:txBody>
      </p:sp>
    </p:spTree>
    <p:extLst>
      <p:ext uri="{BB962C8B-B14F-4D97-AF65-F5344CB8AC3E}">
        <p14:creationId xmlns:p14="http://schemas.microsoft.com/office/powerpoint/2010/main" val="30304302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wanted to write a function for that, we’d probably start with something like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calculateRepayment</a:t>
            </a:r>
            <a:r>
              <a:rPr lang="en-GB" sz="1200" kern="1200" dirty="0">
                <a:solidFill>
                  <a:schemeClr val="tx1"/>
                </a:solidFill>
                <a:effectLst/>
                <a:latin typeface="+mn-lt"/>
                <a:ea typeface="+mn-ea"/>
                <a:cs typeface="+mn-cs"/>
              </a:rPr>
              <a:t> function that accepts a decimal, an int and a double, representing our loan Amount, loan Term, and APR…then returns a decimal representing our monthly repayment</a:t>
            </a:r>
          </a:p>
          <a:p>
            <a:endParaRPr lang="en-US" dirty="0"/>
          </a:p>
          <a:p>
            <a:r>
              <a:rPr lang="en-US" dirty="0"/>
              <a:t>…</a:t>
            </a:r>
          </a:p>
          <a:p>
            <a:endParaRPr lang="en-US" dirty="0"/>
          </a:p>
          <a:p>
            <a:r>
              <a:rPr lang="en-GB" sz="1200" kern="1200" dirty="0">
                <a:solidFill>
                  <a:schemeClr val="tx1"/>
                </a:solidFill>
                <a:effectLst/>
                <a:latin typeface="+mn-lt"/>
                <a:ea typeface="+mn-ea"/>
                <a:cs typeface="+mn-cs"/>
              </a:rPr>
              <a:t>The trouble with this is, there are several scenarios that either result in an error, because the input data is invalid, or we simply don’t want to calculate a repayment because it’s outside of what we as a business has appetite for: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For example, if the loan amount is too low, we don’t make enough money, if the loan amount is too big or the term too high, it’s too much risk. While negative numbers and zero are simply invalid!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65</a:t>
            </a:fld>
            <a:endParaRPr lang="en-US"/>
          </a:p>
        </p:txBody>
      </p:sp>
    </p:spTree>
    <p:extLst>
      <p:ext uri="{BB962C8B-B14F-4D97-AF65-F5344CB8AC3E}">
        <p14:creationId xmlns:p14="http://schemas.microsoft.com/office/powerpoint/2010/main" val="764327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version, the code validates the inputs, and performs the calculation:</a:t>
            </a:r>
          </a:p>
          <a:p>
            <a:endParaRPr lang="en-US" dirty="0"/>
          </a:p>
          <a:p>
            <a:r>
              <a:rPr lang="en-GB" sz="1200" kern="1200" dirty="0">
                <a:solidFill>
                  <a:schemeClr val="tx1"/>
                </a:solidFill>
                <a:effectLst/>
                <a:latin typeface="+mn-lt"/>
                <a:ea typeface="+mn-ea"/>
                <a:cs typeface="+mn-cs"/>
              </a:rPr>
              <a:t>And this works, but there is a lot going on here!</a:t>
            </a:r>
          </a:p>
          <a:p>
            <a:r>
              <a:rPr lang="en-GB" sz="1200" kern="1200" dirty="0">
                <a:solidFill>
                  <a:schemeClr val="tx1"/>
                </a:solidFill>
                <a:effectLst/>
                <a:latin typeface="+mn-lt"/>
                <a:ea typeface="+mn-ea"/>
                <a:cs typeface="+mn-cs"/>
              </a:rPr>
              <a:t>What we really want, is to prevent all the invalid scenarios at the function signature level. To do that we need to create our own types with our business rules encoded into them.</a:t>
            </a:r>
          </a:p>
          <a:p>
            <a:endParaRPr lang="en-US" dirty="0"/>
          </a:p>
          <a:p>
            <a:r>
              <a:rPr lang="en-GB" sz="1200" kern="1200" dirty="0">
                <a:solidFill>
                  <a:schemeClr val="tx1"/>
                </a:solidFill>
                <a:effectLst/>
                <a:latin typeface="+mn-lt"/>
                <a:ea typeface="+mn-ea"/>
                <a:cs typeface="+mn-cs"/>
              </a:rPr>
              <a:t>Let’s do that with Loan Amount!!!</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66</a:t>
            </a:fld>
            <a:endParaRPr lang="en-US"/>
          </a:p>
        </p:txBody>
      </p:sp>
    </p:spTree>
    <p:extLst>
      <p:ext uri="{BB962C8B-B14F-4D97-AF65-F5344CB8AC3E}">
        <p14:creationId xmlns:p14="http://schemas.microsoft.com/office/powerpoint/2010/main" val="670644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you go, our loan amount type….defined on one line of code.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single case Discriminated Union (or a choice Type with only one option), and its constructor takes the raw decimal value that we want to wrap.</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obviously doesn’t include any business logic yet…I just wanted to demonstrate how easy it is to create your own types in F#.</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67</a:t>
            </a:fld>
            <a:endParaRPr lang="en-US"/>
          </a:p>
        </p:txBody>
      </p:sp>
    </p:spTree>
    <p:extLst>
      <p:ext uri="{BB962C8B-B14F-4D97-AF65-F5344CB8AC3E}">
        <p14:creationId xmlns:p14="http://schemas.microsoft.com/office/powerpoint/2010/main" val="878599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encode our business rules into our type, we can do this: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68</a:t>
            </a:fld>
            <a:endParaRPr lang="en-US"/>
          </a:p>
        </p:txBody>
      </p:sp>
    </p:spTree>
    <p:extLst>
      <p:ext uri="{BB962C8B-B14F-4D97-AF65-F5344CB8AC3E}">
        <p14:creationId xmlns:p14="http://schemas.microsoft.com/office/powerpoint/2010/main" val="492298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declared that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now has a private constructor.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69</a:t>
            </a:fld>
            <a:endParaRPr lang="en-US"/>
          </a:p>
        </p:txBody>
      </p:sp>
    </p:spTree>
    <p:extLst>
      <p:ext uri="{BB962C8B-B14F-4D97-AF65-F5344CB8AC3E}">
        <p14:creationId xmlns:p14="http://schemas.microsoft.com/office/powerpoint/2010/main" val="165663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 is not just for Data Science, Machine Learning and pure maths as you may have heard!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a:t>
            </a:fld>
            <a:endParaRPr lang="en-US"/>
          </a:p>
        </p:txBody>
      </p:sp>
    </p:spTree>
    <p:extLst>
      <p:ext uri="{BB962C8B-B14F-4D97-AF65-F5344CB8AC3E}">
        <p14:creationId xmlns:p14="http://schemas.microsoft.com/office/powerpoint/2010/main" val="785326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define a function to construct an instance for us: it’s in the same module, so can access the private constructor.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Try Create validates that the input argument meets our business rules;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70</a:t>
            </a:fld>
            <a:endParaRPr lang="en-US"/>
          </a:p>
        </p:txBody>
      </p:sp>
    </p:spTree>
    <p:extLst>
      <p:ext uri="{BB962C8B-B14F-4D97-AF65-F5344CB8AC3E}">
        <p14:creationId xmlns:p14="http://schemas.microsoft.com/office/powerpoint/2010/main" val="4185702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it does, it returns an instance of Loan Amount,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71</a:t>
            </a:fld>
            <a:endParaRPr lang="en-US"/>
          </a:p>
        </p:txBody>
      </p:sp>
    </p:spTree>
    <p:extLst>
      <p:ext uri="{BB962C8B-B14F-4D97-AF65-F5344CB8AC3E}">
        <p14:creationId xmlns:p14="http://schemas.microsoft.com/office/powerpoint/2010/main" val="635755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otherwise it Throws An exception…We’ll revisit this later to look at alternatives to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only way to create an instance of Loan Amount now is via the Try Create function, and once you have an instance, you never need validate those rules again.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72</a:t>
            </a:fld>
            <a:endParaRPr lang="en-US"/>
          </a:p>
        </p:txBody>
      </p:sp>
    </p:spTree>
    <p:extLst>
      <p:ext uri="{BB962C8B-B14F-4D97-AF65-F5344CB8AC3E}">
        <p14:creationId xmlns:p14="http://schemas.microsoft.com/office/powerpoint/2010/main" val="1110068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line defines a function that allows us to extract the inner value when we want to use it.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73</a:t>
            </a:fld>
            <a:endParaRPr lang="en-US"/>
          </a:p>
        </p:txBody>
      </p:sp>
    </p:spTree>
    <p:extLst>
      <p:ext uri="{BB962C8B-B14F-4D97-AF65-F5344CB8AC3E}">
        <p14:creationId xmlns:p14="http://schemas.microsoft.com/office/powerpoint/2010/main" val="1245124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do the same for the other two inputs, and apply the changes we end up with a function that looks like this: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it’s impossible to invoke our calculate function with data that’s likely to cause errors, such as negative numbers, or numbers that we as a business don’t like!</a:t>
            </a:r>
          </a:p>
          <a:p>
            <a:endParaRPr lang="en-US" dirty="0"/>
          </a:p>
          <a:p>
            <a:endParaRPr lang="en-US" dirty="0"/>
          </a:p>
          <a:p>
            <a:r>
              <a:rPr lang="en-GB" sz="1200" kern="1200" dirty="0">
                <a:solidFill>
                  <a:schemeClr val="tx1"/>
                </a:solidFill>
                <a:effectLst/>
                <a:latin typeface="+mn-lt"/>
                <a:ea typeface="+mn-ea"/>
                <a:cs typeface="+mn-cs"/>
              </a:rPr>
              <a:t>This gives us several benefits:</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Firstly, there is now a bunch of use cases we no longer need to write tests for….so that’s less code for us to maintain going forward</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code that performs the calculation is now only concerned with doing one thing… not validation, just the calculation. It’s simpler and easier to read, and easier to understand. And that validation is still happening…it’s just moved to somewhere else.</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Finally, we can no longer supply our input arguments in the wrong order when we call the function, because while the underlying values of Loan Amount and Apr are both decimal, they are different types, so the compiler will prevent that, reducing the possibility of human error.</a:t>
            </a:r>
          </a:p>
          <a:p>
            <a:endParaRPr lang="en-US" dirty="0"/>
          </a:p>
          <a:p>
            <a:endParaRPr lang="en-US" dirty="0"/>
          </a:p>
          <a:p>
            <a:r>
              <a:rPr lang="en-GB" sz="1200" kern="1200" dirty="0">
                <a:solidFill>
                  <a:schemeClr val="tx1"/>
                </a:solidFill>
                <a:effectLst/>
                <a:latin typeface="+mn-lt"/>
                <a:ea typeface="+mn-ea"/>
                <a:cs typeface="+mn-cs"/>
              </a:rPr>
              <a:t>On top of that. Our single case DU is immutable and provides structural equality and a sensible override for </a:t>
            </a:r>
            <a:r>
              <a:rPr lang="en-GB" sz="1200" kern="1200" dirty="0" err="1">
                <a:solidFill>
                  <a:schemeClr val="tx1"/>
                </a:solidFill>
                <a:effectLst/>
                <a:latin typeface="+mn-lt"/>
                <a:ea typeface="+mn-ea"/>
                <a:cs typeface="+mn-cs"/>
              </a:rPr>
              <a:t>ToString</a:t>
            </a:r>
            <a:r>
              <a:rPr lang="en-GB" sz="1200" kern="1200" dirty="0">
                <a:solidFill>
                  <a:schemeClr val="tx1"/>
                </a:solidFill>
                <a:effectLst/>
                <a:latin typeface="+mn-lt"/>
                <a:ea typeface="+mn-ea"/>
                <a:cs typeface="+mn-cs"/>
              </a:rPr>
              <a:t>() all out of the box, so there is no extra code required.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you don’t have to override the default equality, you also don’t have to override </a:t>
            </a:r>
            <a:r>
              <a:rPr lang="en-GB" sz="1200" kern="1200" dirty="0" err="1">
                <a:solidFill>
                  <a:schemeClr val="tx1"/>
                </a:solidFill>
                <a:effectLst/>
                <a:latin typeface="+mn-lt"/>
                <a:ea typeface="+mn-ea"/>
                <a:cs typeface="+mn-cs"/>
              </a:rPr>
              <a:t>GetHashCode</a:t>
            </a:r>
            <a:r>
              <a:rPr lang="en-GB" sz="1200" kern="1200" dirty="0">
                <a:solidFill>
                  <a:schemeClr val="tx1"/>
                </a:solidFill>
                <a:effectLst/>
                <a:latin typeface="+mn-lt"/>
                <a:ea typeface="+mn-ea"/>
                <a:cs typeface="+mn-cs"/>
              </a:rPr>
              <a:t>, or not Equals  … And you don’t need to write any tests for any of that code that you’ve not had to write…so that saves us time and effort too.</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74</a:t>
            </a:fld>
            <a:endParaRPr lang="en-US"/>
          </a:p>
        </p:txBody>
      </p:sp>
    </p:spTree>
    <p:extLst>
      <p:ext uri="{BB962C8B-B14F-4D97-AF65-F5344CB8AC3E}">
        <p14:creationId xmlns:p14="http://schemas.microsoft.com/office/powerpoint/2010/main" val="1955968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last but not least, you can’t the set the value of a discriminated union to Null….The compiler won’t let you, even if you enable mutability: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this isn’t just true of primitives like decimal and Boolean! it’s true of all F# types: Records, Tuples and F# Lists.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75</a:t>
            </a:fld>
            <a:endParaRPr lang="en-US"/>
          </a:p>
        </p:txBody>
      </p:sp>
    </p:spTree>
    <p:extLst>
      <p:ext uri="{BB962C8B-B14F-4D97-AF65-F5344CB8AC3E}">
        <p14:creationId xmlns:p14="http://schemas.microsoft.com/office/powerpoint/2010/main" val="3825050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Custom types are cheap and easy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Making illegal state completely unpresentable is easy to achieve, so we create less error prone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you have less code, and less tests to maintain…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76</a:t>
            </a:fld>
            <a:endParaRPr lang="en-US"/>
          </a:p>
        </p:txBody>
      </p:sp>
    </p:spTree>
    <p:extLst>
      <p:ext uri="{BB962C8B-B14F-4D97-AF65-F5344CB8AC3E}">
        <p14:creationId xmlns:p14="http://schemas.microsoft.com/office/powerpoint/2010/main" val="12940526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double back for a second to that comment about Null.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can’t assign a null to a choice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77</a:t>
            </a:fld>
            <a:endParaRPr lang="en-US"/>
          </a:p>
        </p:txBody>
      </p:sp>
    </p:spTree>
    <p:extLst>
      <p:ext uri="{BB962C8B-B14F-4D97-AF65-F5344CB8AC3E}">
        <p14:creationId xmlns:p14="http://schemas.microsoft.com/office/powerpoint/2010/main" val="36236228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Turns out, you can’t assign null to any F# types! </a:t>
            </a:r>
          </a:p>
          <a:p>
            <a:endParaRPr lang="en-US" dirty="0"/>
          </a:p>
          <a:p>
            <a:r>
              <a:rPr lang="en-GB" sz="1200" kern="1200" dirty="0">
                <a:solidFill>
                  <a:schemeClr val="tx1"/>
                </a:solidFill>
                <a:effectLst/>
                <a:latin typeface="+mn-lt"/>
                <a:ea typeface="+mn-ea"/>
                <a:cs typeface="+mn-cs"/>
              </a:rPr>
              <a:t>The only time you ever need worry about nulls is when dealing with reference types from the Base Common Library, such as strings, and when doing interop with OO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Imagine being able to write methods without the need to perform null checks before you do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provides this behaviour out of the box for all its own types, and your custom types, which means you’ll see a lot less </a:t>
            </a:r>
            <a:r>
              <a:rPr lang="en-GB" sz="1200" kern="1200" dirty="0" err="1">
                <a:solidFill>
                  <a:schemeClr val="tx1"/>
                </a:solidFill>
                <a:effectLst/>
                <a:latin typeface="+mn-lt"/>
                <a:ea typeface="+mn-ea"/>
                <a:cs typeface="+mn-cs"/>
              </a:rPr>
              <a:t>NullReferenceExceptions</a:t>
            </a:r>
            <a:r>
              <a:rPr lang="en-GB" sz="1200" kern="1200" dirty="0">
                <a:solidFill>
                  <a:schemeClr val="tx1"/>
                </a:solidFill>
                <a:effectLst/>
                <a:latin typeface="+mn-lt"/>
                <a:ea typeface="+mn-ea"/>
                <a:cs typeface="+mn-cs"/>
              </a:rPr>
              <a:t> while writing F#, while also writing less code.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78</a:t>
            </a:fld>
            <a:endParaRPr lang="en-US"/>
          </a:p>
        </p:txBody>
      </p:sp>
    </p:spTree>
    <p:extLst>
      <p:ext uri="{BB962C8B-B14F-4D97-AF65-F5344CB8AC3E}">
        <p14:creationId xmlns:p14="http://schemas.microsoft.com/office/powerpoint/2010/main" val="14722268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If we wrap your strings in a custom type like we did with loan amount, with a creation method that filters out nulls ….then we can again prevent nulls at our function signature level.</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79</a:t>
            </a:fld>
            <a:endParaRPr lang="en-US"/>
          </a:p>
        </p:txBody>
      </p:sp>
    </p:spTree>
    <p:extLst>
      <p:ext uri="{BB962C8B-B14F-4D97-AF65-F5344CB8AC3E}">
        <p14:creationId xmlns:p14="http://schemas.microsoft.com/office/powerpoint/2010/main" val="77594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with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it’s open-source, and it’s been around since 2005, so it’s a stable and mature platform. </a:t>
            </a:r>
          </a:p>
          <a:p>
            <a:r>
              <a:rPr lang="en-GB" sz="1200" kern="1200" dirty="0">
                <a:solidFill>
                  <a:schemeClr val="tx1"/>
                </a:solidFill>
                <a:effectLst/>
                <a:latin typeface="+mn-lt"/>
                <a:ea typeface="+mn-ea"/>
                <a:cs typeface="+mn-cs"/>
              </a:rPr>
              <a:t>The latest version is F# 5, which was released last year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5, and version 6 will land with </a:t>
            </a:r>
            <a:r>
              <a:rPr lang="en-GB" sz="1200" kern="1200" dirty="0" err="1">
                <a:solidFill>
                  <a:schemeClr val="tx1"/>
                </a:solidFill>
                <a:effectLst/>
                <a:latin typeface="+mn-lt"/>
                <a:ea typeface="+mn-ea"/>
                <a:cs typeface="+mn-cs"/>
              </a:rPr>
              <a:t>.Net</a:t>
            </a:r>
            <a:r>
              <a:rPr lang="en-GB" sz="1200" kern="1200">
                <a:solidFill>
                  <a:schemeClr val="tx1"/>
                </a:solidFill>
                <a:effectLst/>
                <a:latin typeface="+mn-lt"/>
                <a:ea typeface="+mn-ea"/>
                <a:cs typeface="+mn-cs"/>
              </a:rPr>
              <a:t> 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it sits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 runs in your favourite IDE, will run everywhere you currently execute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code, including Docker, AND…. it’s already installed on your machines*, so you really have no excuses for not giving it a try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a:t>
            </a:fld>
            <a:endParaRPr lang="en-US"/>
          </a:p>
        </p:txBody>
      </p:sp>
    </p:spTree>
    <p:extLst>
      <p:ext uri="{BB962C8B-B14F-4D97-AF65-F5344CB8AC3E}">
        <p14:creationId xmlns:p14="http://schemas.microsoft.com/office/powerpoint/2010/main" val="666386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don’t like Null, so go to great lengths to avoid, prevent, and eliminate them wherever possible, and therefore reduce the possibility of null reference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those exceptions are not the only issue with Nulls.</a:t>
            </a:r>
          </a:p>
          <a:p>
            <a:r>
              <a:rPr lang="en-GB" sz="1200" kern="1200" dirty="0">
                <a:solidFill>
                  <a:schemeClr val="tx1"/>
                </a:solidFill>
                <a:effectLst/>
                <a:latin typeface="+mn-lt"/>
                <a:ea typeface="+mn-ea"/>
                <a:cs typeface="+mn-cs"/>
              </a:rPr>
              <a:t>Null is Ambiguous…. does the fact that there is no data mean that there was no data? Or does it mean that something went wrong? Did someone miss something when they created the Object? Or is the data missing on purpose?</a:t>
            </a:r>
          </a:p>
          <a:p>
            <a:endParaRPr lang="en-US" dirty="0"/>
          </a:p>
          <a:p>
            <a:r>
              <a:rPr lang="en-US" dirty="0"/>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If we don’t have null, how do we represent the absence of data?</a:t>
            </a:r>
          </a:p>
          <a:p>
            <a:r>
              <a:rPr lang="en-GB" sz="1200" kern="1200" dirty="0">
                <a:solidFill>
                  <a:schemeClr val="tx1"/>
                </a:solidFill>
                <a:effectLst/>
                <a:latin typeface="+mn-lt"/>
                <a:ea typeface="+mn-ea"/>
                <a:cs typeface="+mn-cs"/>
              </a:rPr>
              <a:t>Well, Functional languages approach this in another way, with a built in Choice type</a:t>
            </a:r>
          </a:p>
          <a:p>
            <a:r>
              <a:rPr lang="en-GB" sz="1200" kern="1200" dirty="0">
                <a:solidFill>
                  <a:schemeClr val="tx1"/>
                </a:solidFill>
                <a:effectLst/>
                <a:latin typeface="+mn-lt"/>
                <a:ea typeface="+mn-ea"/>
                <a:cs typeface="+mn-cs"/>
              </a:rPr>
              <a:t>Which allows us to say: “this data isn’t mandatory, so it might be there, and it might not.”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80</a:t>
            </a:fld>
            <a:endParaRPr lang="en-US"/>
          </a:p>
        </p:txBody>
      </p:sp>
    </p:spTree>
    <p:extLst>
      <p:ext uri="{BB962C8B-B14F-4D97-AF65-F5344CB8AC3E}">
        <p14:creationId xmlns:p14="http://schemas.microsoft.com/office/powerpoint/2010/main" val="2041881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F# this built-in type is called Option, and it’s implemented using a Discriminated Union that provides you with two choices: Some of T, or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81</a:t>
            </a:fld>
            <a:endParaRPr lang="en-US"/>
          </a:p>
        </p:txBody>
      </p:sp>
    </p:spTree>
    <p:extLst>
      <p:ext uri="{BB962C8B-B14F-4D97-AF65-F5344CB8AC3E}">
        <p14:creationId xmlns:p14="http://schemas.microsoft.com/office/powerpoint/2010/main" val="4278905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here’s how we’d use it:</a:t>
            </a:r>
          </a:p>
          <a:p>
            <a:endParaRPr lang="en-US" dirty="0"/>
          </a:p>
          <a:p>
            <a:r>
              <a:rPr lang="en-GB" sz="1200" kern="1200" dirty="0">
                <a:solidFill>
                  <a:schemeClr val="tx1"/>
                </a:solidFill>
                <a:effectLst/>
                <a:latin typeface="+mn-lt"/>
                <a:ea typeface="+mn-ea"/>
                <a:cs typeface="+mn-cs"/>
              </a:rPr>
              <a:t>We define our User type as a record with 3 fields:</a:t>
            </a:r>
          </a:p>
          <a:p>
            <a:pPr lvl="0"/>
            <a:r>
              <a:rPr lang="en-GB" sz="1200" kern="1200" dirty="0">
                <a:solidFill>
                  <a:schemeClr val="tx1"/>
                </a:solidFill>
                <a:effectLst/>
                <a:latin typeface="+mn-lt"/>
                <a:ea typeface="+mn-ea"/>
                <a:cs typeface="+mn-cs"/>
              </a:rPr>
              <a:t>- Email &amp; Language are required, because they are both defined with custom F# Types (</a:t>
            </a:r>
            <a:r>
              <a:rPr lang="en-GB" sz="1200" kern="1200" dirty="0" err="1">
                <a:solidFill>
                  <a:schemeClr val="tx1"/>
                </a:solidFill>
                <a:effectLst/>
                <a:latin typeface="+mn-lt"/>
                <a:ea typeface="+mn-ea"/>
                <a:cs typeface="+mn-cs"/>
              </a:rPr>
              <a:t>EmailAddress</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LanguageCode</a:t>
            </a:r>
            <a:r>
              <a:rPr lang="en-GB" sz="1200" kern="1200" dirty="0">
                <a:solidFill>
                  <a:schemeClr val="tx1"/>
                </a:solidFill>
                <a:effectLst/>
                <a:latin typeface="+mn-lt"/>
                <a:ea typeface="+mn-ea"/>
                <a:cs typeface="+mn-cs"/>
              </a:rPr>
              <a:t>), and therefore required by default.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82</a:t>
            </a:fld>
            <a:endParaRPr lang="en-US"/>
          </a:p>
        </p:txBody>
      </p:sp>
    </p:spTree>
    <p:extLst>
      <p:ext uri="{BB962C8B-B14F-4D97-AF65-F5344CB8AC3E}">
        <p14:creationId xmlns:p14="http://schemas.microsoft.com/office/powerpoint/2010/main" val="23155428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Then we have Location, which is defined as a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Type…which is also a custom F# type, but it also has the option keyword here, indicating that the value is optional….so may or may not have a value.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83</a:t>
            </a:fld>
            <a:endParaRPr lang="en-US"/>
          </a:p>
        </p:txBody>
      </p:sp>
    </p:spTree>
    <p:extLst>
      <p:ext uri="{BB962C8B-B14F-4D97-AF65-F5344CB8AC3E}">
        <p14:creationId xmlns:p14="http://schemas.microsoft.com/office/powerpoint/2010/main" val="3087240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could also define it like this if you prefer…which is probably more familiar if you are comfortable with Generics in C#, but those extra chevrons mean that the previous version is more common</a:t>
            </a:r>
          </a:p>
        </p:txBody>
      </p:sp>
      <p:sp>
        <p:nvSpPr>
          <p:cNvPr id="4" name="Slide Number Placeholder 3"/>
          <p:cNvSpPr>
            <a:spLocks noGrp="1"/>
          </p:cNvSpPr>
          <p:nvPr>
            <p:ph type="sldNum" sz="quarter" idx="5"/>
          </p:nvPr>
        </p:nvSpPr>
        <p:spPr/>
        <p:txBody>
          <a:bodyPr/>
          <a:lstStyle/>
          <a:p>
            <a:fld id="{D1DD2647-74EA-A441-BE09-5F704AE74BDD}" type="slidenum">
              <a:rPr lang="en-US" smtClean="0"/>
              <a:t>84</a:t>
            </a:fld>
            <a:endParaRPr lang="en-US"/>
          </a:p>
        </p:txBody>
      </p:sp>
    </p:spTree>
    <p:extLst>
      <p:ext uri="{BB962C8B-B14F-4D97-AF65-F5344CB8AC3E}">
        <p14:creationId xmlns:p14="http://schemas.microsoft.com/office/powerpoint/2010/main" val="3834514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what impact does this have when we try to create an instance of our User Record?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if we try to create it without specifying a Location you get a compiler error, because it’s a record, and all fields are required.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85</a:t>
            </a:fld>
            <a:endParaRPr lang="en-US"/>
          </a:p>
        </p:txBody>
      </p:sp>
    </p:spTree>
    <p:extLst>
      <p:ext uri="{BB962C8B-B14F-4D97-AF65-F5344CB8AC3E}">
        <p14:creationId xmlns:p14="http://schemas.microsoft.com/office/powerpoint/2010/main" val="5634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try to set the value to Null, we get a different error, because…well Null is invalid:</a:t>
            </a:r>
          </a:p>
        </p:txBody>
      </p:sp>
      <p:sp>
        <p:nvSpPr>
          <p:cNvPr id="4" name="Slide Number Placeholder 3"/>
          <p:cNvSpPr>
            <a:spLocks noGrp="1"/>
          </p:cNvSpPr>
          <p:nvPr>
            <p:ph type="sldNum" sz="quarter" idx="5"/>
          </p:nvPr>
        </p:nvSpPr>
        <p:spPr/>
        <p:txBody>
          <a:bodyPr/>
          <a:lstStyle/>
          <a:p>
            <a:fld id="{D1DD2647-74EA-A441-BE09-5F704AE74BDD}" type="slidenum">
              <a:rPr lang="en-US" smtClean="0"/>
              <a:t>86</a:t>
            </a:fld>
            <a:endParaRPr lang="en-US"/>
          </a:p>
        </p:txBody>
      </p:sp>
    </p:spTree>
    <p:extLst>
      <p:ext uri="{BB962C8B-B14F-4D97-AF65-F5344CB8AC3E}">
        <p14:creationId xmlns:p14="http://schemas.microsoft.com/office/powerpoint/2010/main" val="145661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if we try to set it to a valid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we get another error entirely</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how </a:t>
            </a:r>
            <a:r>
              <a:rPr lang="en-GB" sz="1200" b="1" kern="1200" dirty="0">
                <a:solidFill>
                  <a:schemeClr val="tx1"/>
                </a:solidFill>
                <a:effectLst/>
                <a:latin typeface="+mn-lt"/>
                <a:ea typeface="+mn-ea"/>
                <a:cs typeface="+mn-cs"/>
              </a:rPr>
              <a:t>DO</a:t>
            </a:r>
            <a:r>
              <a:rPr lang="en-GB" sz="1200" kern="1200" dirty="0">
                <a:solidFill>
                  <a:schemeClr val="tx1"/>
                </a:solidFill>
                <a:effectLst/>
                <a:latin typeface="+mn-lt"/>
                <a:ea typeface="+mn-ea"/>
                <a:cs typeface="+mn-cs"/>
              </a:rPr>
              <a:t> we set a value then?</a:t>
            </a:r>
          </a:p>
          <a:p>
            <a:endParaRPr lang="en-US" dirty="0"/>
          </a:p>
          <a:p>
            <a:r>
              <a:rPr lang="en-GB" sz="1200" kern="1200" dirty="0">
                <a:solidFill>
                  <a:schemeClr val="tx1"/>
                </a:solidFill>
                <a:effectLst/>
                <a:latin typeface="+mn-lt"/>
                <a:ea typeface="+mn-ea"/>
                <a:cs typeface="+mn-cs"/>
              </a:rPr>
              <a:t>Well Option is a choice type, and if we think back to your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example, we had to specify which of the available choices we were using, along with the data for that choice.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we need to do the same with the Option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87</a:t>
            </a:fld>
            <a:endParaRPr lang="en-US"/>
          </a:p>
        </p:txBody>
      </p:sp>
    </p:spTree>
    <p:extLst>
      <p:ext uri="{BB962C8B-B14F-4D97-AF65-F5344CB8AC3E}">
        <p14:creationId xmlns:p14="http://schemas.microsoft.com/office/powerpoint/2010/main" val="2330409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create an instance with a Location, we specify the Some Choice, and the actual location data.</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88</a:t>
            </a:fld>
            <a:endParaRPr lang="en-US"/>
          </a:p>
        </p:txBody>
      </p:sp>
    </p:spTree>
    <p:extLst>
      <p:ext uri="{BB962C8B-B14F-4D97-AF65-F5344CB8AC3E}">
        <p14:creationId xmlns:p14="http://schemas.microsoft.com/office/powerpoint/2010/main" val="631447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to create an instance with No location, we supply the None Choice…. with no location Data. </a:t>
            </a:r>
          </a:p>
        </p:txBody>
      </p:sp>
      <p:sp>
        <p:nvSpPr>
          <p:cNvPr id="4" name="Slide Number Placeholder 3"/>
          <p:cNvSpPr>
            <a:spLocks noGrp="1"/>
          </p:cNvSpPr>
          <p:nvPr>
            <p:ph type="sldNum" sz="quarter" idx="5"/>
          </p:nvPr>
        </p:nvSpPr>
        <p:spPr/>
        <p:txBody>
          <a:bodyPr/>
          <a:lstStyle/>
          <a:p>
            <a:fld id="{D1DD2647-74EA-A441-BE09-5F704AE74BDD}" type="slidenum">
              <a:rPr lang="en-US" smtClean="0"/>
              <a:t>89</a:t>
            </a:fld>
            <a:endParaRPr lang="en-US"/>
          </a:p>
        </p:txBody>
      </p:sp>
    </p:spTree>
    <p:extLst>
      <p:ext uri="{BB962C8B-B14F-4D97-AF65-F5344CB8AC3E}">
        <p14:creationId xmlns:p14="http://schemas.microsoft.com/office/powerpoint/2010/main" val="144335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that, but it’s also interoperable** with other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because it compiles down to IL, so you can continue to use your favourite packages from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and you can even create hybrid solutions containing multiple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You CAN consume F# from C#, and visa-versa.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9</a:t>
            </a:fld>
            <a:endParaRPr lang="en-US"/>
          </a:p>
        </p:txBody>
      </p:sp>
    </p:spTree>
    <p:extLst>
      <p:ext uri="{BB962C8B-B14F-4D97-AF65-F5344CB8AC3E}">
        <p14:creationId xmlns:p14="http://schemas.microsoft.com/office/powerpoint/2010/main" val="3994981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you need to use your option type to do something, as with all Choice types, you need to handle all the available Choices when you pattern match on the value, as seen here in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compiler forces you to think about both the scenario where data is available (The Some choice), and, when there is None</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90</a:t>
            </a:fld>
            <a:endParaRPr lang="en-US"/>
          </a:p>
        </p:txBody>
      </p:sp>
    </p:spTree>
    <p:extLst>
      <p:ext uri="{BB962C8B-B14F-4D97-AF65-F5344CB8AC3E}">
        <p14:creationId xmlns:p14="http://schemas.microsoft.com/office/powerpoint/2010/main" val="28222804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even an Option Module providing some common ways of working with Option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implementation,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calls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passing two arguments, the value to return if the option has no value, and the option itself. The supplied default is then returned if the option is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91</a:t>
            </a:fld>
            <a:endParaRPr lang="en-US"/>
          </a:p>
        </p:txBody>
      </p:sp>
    </p:spTree>
    <p:extLst>
      <p:ext uri="{BB962C8B-B14F-4D97-AF65-F5344CB8AC3E}">
        <p14:creationId xmlns:p14="http://schemas.microsoft.com/office/powerpoint/2010/main" val="2591072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Option Type provides an alternative way to model the absence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is less error prone than using Null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because it illuminates the possibility of Null Reference Exceptions,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while also forcing us to think about the absence of data when we access the value….so we can’t simply forget about everything off the happy path.</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92</a:t>
            </a:fld>
            <a:endParaRPr lang="en-US"/>
          </a:p>
        </p:txBody>
      </p:sp>
    </p:spTree>
    <p:extLst>
      <p:ext uri="{BB962C8B-B14F-4D97-AF65-F5344CB8AC3E}">
        <p14:creationId xmlns:p14="http://schemas.microsoft.com/office/powerpoint/2010/main" val="28991623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function leads us nicely into another area of programming where Functional chooses a different path to OO: Error handling.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93</a:t>
            </a:fld>
            <a:endParaRPr lang="en-US"/>
          </a:p>
        </p:txBody>
      </p:sp>
    </p:spTree>
    <p:extLst>
      <p:ext uri="{BB962C8B-B14F-4D97-AF65-F5344CB8AC3E}">
        <p14:creationId xmlns:p14="http://schemas.microsoft.com/office/powerpoint/2010/main" val="5198837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OO, it’s common to perform lots of validation type checks to ensure that our input arguments meet our needs. </a:t>
            </a:r>
          </a:p>
          <a:p>
            <a:r>
              <a:rPr lang="en-GB" sz="1200" kern="1200" dirty="0">
                <a:solidFill>
                  <a:schemeClr val="tx1"/>
                </a:solidFill>
                <a:effectLst/>
                <a:latin typeface="+mn-lt"/>
                <a:ea typeface="+mn-ea"/>
                <a:cs typeface="+mn-cs"/>
              </a:rPr>
              <a:t>If everything is dandy, then we go ahead and perform the task at hand….construct the object or perform the calculation for example.</a:t>
            </a:r>
          </a:p>
          <a:p>
            <a:r>
              <a:rPr lang="en-GB" sz="1200" kern="1200" dirty="0">
                <a:solidFill>
                  <a:schemeClr val="tx1"/>
                </a:solidFill>
                <a:effectLst/>
                <a:latin typeface="+mn-lt"/>
                <a:ea typeface="+mn-ea"/>
                <a:cs typeface="+mn-cs"/>
              </a:rPr>
              <a:t>But when our inputs are invalid, we tend to Throw exceptions….</a:t>
            </a:r>
          </a:p>
          <a:p>
            <a:endParaRPr lang="en-US" dirty="0"/>
          </a:p>
          <a:p>
            <a:r>
              <a:rPr lang="en-GB" sz="1200" kern="1200" dirty="0">
                <a:solidFill>
                  <a:schemeClr val="tx1"/>
                </a:solidFill>
                <a:effectLst/>
                <a:latin typeface="+mn-lt"/>
                <a:ea typeface="+mn-ea"/>
                <a:cs typeface="+mn-cs"/>
              </a:rPr>
              <a:t>This has several implications on our code:</a:t>
            </a:r>
          </a:p>
          <a:p>
            <a:pPr marL="171450" lvl="0" indent="-171450">
              <a:buFontTx/>
              <a:buChar char="-"/>
            </a:pPr>
            <a:r>
              <a:rPr lang="en-GB" sz="1200" kern="1200" dirty="0">
                <a:solidFill>
                  <a:schemeClr val="tx1"/>
                </a:solidFill>
                <a:effectLst/>
                <a:latin typeface="+mn-lt"/>
                <a:ea typeface="+mn-ea"/>
                <a:cs typeface="+mn-cs"/>
              </a:rPr>
              <a:t>Undocumented side effects….the fact that an exception can be thrown is not documented in the method signature….it says: “you give me a and b, and I’ll give you C”….it doesn’t say, “you give me a and b and I’ll either give you C, OR throw an exception”!</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Exceptions delegate work to the caller of the throwing method…the responsibility of preventing the application from crashing is now on the caller to ensure that they catch and handle any exceptions (which are probably undocumented), or let it bubble up in the hope that someone else will catch it.</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Error handling code is ugly, repetitive, and depending on who you talk to; breaks the single responsibility principle…. </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OO solution is a little opinionated….It says, “it’s my responsibility to work out if you are allowed to do this thing, so it’s my responsibility to decide what happens when I decide you can’t!”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raise exceptions, as we saw in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and handle them using syntax like try/catch/finally blocks, but it probably won’t surprise you to hear that the Functional approach offers several less opinionated solutions:</a:t>
            </a: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Ask the caller what to do when things go wrong</a:t>
            </a:r>
          </a:p>
          <a:p>
            <a:pPr lvl="0"/>
            <a:r>
              <a:rPr lang="en-GB" sz="1200" kern="1200" dirty="0">
                <a:solidFill>
                  <a:schemeClr val="tx1"/>
                </a:solidFill>
                <a:effectLst/>
                <a:latin typeface="+mn-lt"/>
                <a:ea typeface="+mn-ea"/>
                <a:cs typeface="+mn-cs"/>
              </a:rPr>
              <a:t>- Return a choice type representing all the possible outcomes</a:t>
            </a:r>
          </a:p>
          <a:p>
            <a:pPr marL="171450" lvl="0" indent="-171450">
              <a:buFontTx/>
              <a:buChar cha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94</a:t>
            </a:fld>
            <a:endParaRPr lang="en-US"/>
          </a:p>
        </p:txBody>
      </p:sp>
    </p:spTree>
    <p:extLst>
      <p:ext uri="{BB962C8B-B14F-4D97-AF65-F5344CB8AC3E}">
        <p14:creationId xmlns:p14="http://schemas.microsoft.com/office/powerpoint/2010/main" val="10960215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think back to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you’ll recall that the first argument was a value to fall back on if the option type being evaluated contained None.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common way of delegating the decision of what to do in the event of failure to the caller, rather than making that decision yourself…. Simply have it supplied as an argument.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look at some examples.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95</a:t>
            </a:fld>
            <a:endParaRPr lang="en-US"/>
          </a:p>
        </p:txBody>
      </p:sp>
    </p:spTree>
    <p:extLst>
      <p:ext uri="{BB962C8B-B14F-4D97-AF65-F5344CB8AC3E}">
        <p14:creationId xmlns:p14="http://schemas.microsoft.com/office/powerpoint/2010/main" val="39632793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some code that raises an exception: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last line we call the </a:t>
            </a:r>
            <a:r>
              <a:rPr lang="en-GB" sz="1200" kern="1200" dirty="0" err="1">
                <a:solidFill>
                  <a:schemeClr val="tx1"/>
                </a:solidFill>
                <a:effectLst/>
                <a:latin typeface="+mn-lt"/>
                <a:ea typeface="+mn-ea"/>
                <a:cs typeface="+mn-cs"/>
              </a:rPr>
              <a:t>findByKey</a:t>
            </a:r>
            <a:r>
              <a:rPr lang="en-GB" sz="1200" kern="1200" dirty="0">
                <a:solidFill>
                  <a:schemeClr val="tx1"/>
                </a:solidFill>
                <a:effectLst/>
                <a:latin typeface="+mn-lt"/>
                <a:ea typeface="+mn-ea"/>
                <a:cs typeface="+mn-cs"/>
              </a:rPr>
              <a:t> function, supplying the people dictionary and a key for the person we want to retrieve.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Only that key doesn’t exist in the dictionary, so when we attempt to retrieve it, a </a:t>
            </a:r>
            <a:r>
              <a:rPr lang="en-GB" sz="1200" kern="1200" dirty="0" err="1">
                <a:solidFill>
                  <a:schemeClr val="tx1"/>
                </a:solidFill>
                <a:effectLst/>
                <a:latin typeface="+mn-lt"/>
                <a:ea typeface="+mn-ea"/>
                <a:cs typeface="+mn-cs"/>
              </a:rPr>
              <a:t>KeyNotFoundException</a:t>
            </a:r>
            <a:r>
              <a:rPr lang="en-GB" sz="1200" kern="1200" dirty="0">
                <a:solidFill>
                  <a:schemeClr val="tx1"/>
                </a:solidFill>
                <a:effectLst/>
                <a:latin typeface="+mn-lt"/>
                <a:ea typeface="+mn-ea"/>
                <a:cs typeface="+mn-cs"/>
              </a:rPr>
              <a:t> will be thrown.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96</a:t>
            </a:fld>
            <a:endParaRPr lang="en-US"/>
          </a:p>
        </p:txBody>
      </p:sp>
    </p:spTree>
    <p:extLst>
      <p:ext uri="{BB962C8B-B14F-4D97-AF65-F5344CB8AC3E}">
        <p14:creationId xmlns:p14="http://schemas.microsoft.com/office/powerpoint/2010/main" val="1882290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we could do instead is this:</a:t>
            </a:r>
          </a:p>
          <a:p>
            <a:endParaRPr lang="en-US" dirty="0"/>
          </a:p>
          <a:p>
            <a:r>
              <a:rPr lang="en-GB" sz="1200" kern="1200" dirty="0">
                <a:solidFill>
                  <a:schemeClr val="tx1"/>
                </a:solidFill>
                <a:effectLst/>
                <a:latin typeface="+mn-lt"/>
                <a:ea typeface="+mn-ea"/>
                <a:cs typeface="+mn-cs"/>
              </a:rPr>
              <a:t>This time the last line calls a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function, passing in 3 arguments:</a:t>
            </a:r>
          </a:p>
          <a:p>
            <a:r>
              <a:rPr lang="en-GB" sz="1200" kern="1200" dirty="0">
                <a:solidFill>
                  <a:schemeClr val="tx1"/>
                </a:solidFill>
                <a:effectLst/>
                <a:latin typeface="+mn-lt"/>
                <a:ea typeface="+mn-ea"/>
                <a:cs typeface="+mn-cs"/>
              </a:rPr>
              <a:t>The dictionary and the key are the same as before, but the new argument is another function that also accepts a key and returns a person.</a:t>
            </a:r>
          </a:p>
          <a:p>
            <a:r>
              <a:rPr lang="en-GB" sz="1200" kern="1200" dirty="0">
                <a:solidFill>
                  <a:schemeClr val="tx1"/>
                </a:solidFill>
                <a:effectLst/>
                <a:latin typeface="+mn-lt"/>
                <a:ea typeface="+mn-ea"/>
                <a:cs typeface="+mn-cs"/>
              </a:rPr>
              <a:t>In the event of failure, the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invokes this function, which goes off to somewhere else to lookup the data using the same key.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technique I use in my OO code quite a bit since l started learning F#: </a:t>
            </a:r>
          </a:p>
          <a:p>
            <a:r>
              <a:rPr lang="en-GB" sz="1200" kern="1200" dirty="0">
                <a:solidFill>
                  <a:schemeClr val="tx1"/>
                </a:solidFill>
                <a:effectLst/>
                <a:latin typeface="+mn-lt"/>
                <a:ea typeface="+mn-ea"/>
                <a:cs typeface="+mn-cs"/>
              </a:rPr>
              <a:t>It ports well to both C# and Python in my opinion.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97</a:t>
            </a:fld>
            <a:endParaRPr lang="en-US"/>
          </a:p>
        </p:txBody>
      </p:sp>
    </p:spTree>
    <p:extLst>
      <p:ext uri="{BB962C8B-B14F-4D97-AF65-F5344CB8AC3E}">
        <p14:creationId xmlns:p14="http://schemas.microsoft.com/office/powerpoint/2010/main" val="13298849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let’s take a look at the other technique; returning a Discriminated union…or….. “return one of multiple choices”.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say we want to read the contents of a file from disk</a:t>
            </a:r>
          </a:p>
          <a:p>
            <a:r>
              <a:rPr lang="en-GB" sz="1200" kern="1200" dirty="0">
                <a:solidFill>
                  <a:schemeClr val="tx1"/>
                </a:solidFill>
                <a:effectLst/>
                <a:latin typeface="+mn-lt"/>
                <a:ea typeface="+mn-ea"/>
                <a:cs typeface="+mn-cs"/>
              </a:rPr>
              <a:t>There are several things that could go wrong here, but let’s say that we can have 3 error scenarios: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Directory Not found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file does not exist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the file may simply be empty (not strictly an error, but the content is not useful!)</a:t>
            </a:r>
          </a:p>
          <a:p>
            <a:r>
              <a:rPr lang="en-GB" sz="1200" kern="1200" dirty="0">
                <a:solidFill>
                  <a:schemeClr val="tx1"/>
                </a:solidFill>
                <a:effectLst/>
                <a:latin typeface="+mn-lt"/>
                <a:ea typeface="+mn-ea"/>
                <a:cs typeface="+mn-cs"/>
              </a:rPr>
              <a:t>And of course, everything could be just fine, and the read could succeed. </a:t>
            </a:r>
          </a:p>
          <a:p>
            <a:endParaRPr lang="en-US" dirty="0"/>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98</a:t>
            </a:fld>
            <a:endParaRPr lang="en-US"/>
          </a:p>
        </p:txBody>
      </p:sp>
    </p:spTree>
    <p:extLst>
      <p:ext uri="{BB962C8B-B14F-4D97-AF65-F5344CB8AC3E}">
        <p14:creationId xmlns:p14="http://schemas.microsoft.com/office/powerpoint/2010/main" val="23119390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model each of those scenarios in a Discriminated union like so: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one choice for each of the different scenarios.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99</a:t>
            </a:fld>
            <a:endParaRPr lang="en-US"/>
          </a:p>
        </p:txBody>
      </p:sp>
    </p:spTree>
    <p:extLst>
      <p:ext uri="{BB962C8B-B14F-4D97-AF65-F5344CB8AC3E}">
        <p14:creationId xmlns:p14="http://schemas.microsoft.com/office/powerpoint/2010/main" val="280096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502-360D-7D45-9AB5-3E5BA9CB7F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5BAA76-C2B8-5B40-90B1-FBDD8653D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C5B90-5A10-EB4D-A3CF-226E66982D5B}"/>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8216B366-28DF-DF48-A732-AA1EFBAB1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ADBF5-A224-CF4E-8ED9-91A6FC91716A}"/>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683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2309-5FA8-B44F-AD90-103CD4ED3D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B62463-57CE-C749-BA57-0CE796D01A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EB28BE-01EE-FB4C-82BF-D85F630B848E}"/>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CEB4AB74-BC80-7348-B067-ED7BAD51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ABFE2-8054-4747-9BF3-71F5867BA8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11489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6A7BD-605F-8046-BEA6-93C9153002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48219E-88F4-8148-9E36-BF5DA37CC2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065D8-A19C-BD42-ACCA-25306EF6DE00}"/>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89118522-E7AC-7B4D-BA33-F08505230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E5CD4-B873-4644-A1A7-47CA1F6B6E4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4644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4B3F-D952-9A46-9B67-F13102B5E6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73DDE-14FF-FF42-980A-355C905CD4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0D6B8D-2AAE-9F42-AE94-0E780F2A8D2B}"/>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19C84F6E-88A6-8A41-9C94-C5A8F8BD3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6751-C903-8D47-AAC4-DC68773B06C1}"/>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1877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5C6-C6AF-E946-B14E-5B039574F8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E04F722-E28B-5D47-896C-5D71539A9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AD4E1-B831-6A4B-AF26-0DCDF576DFF9}"/>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E705656B-8BF2-B547-BEFA-4E5ECE0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1C03-08B0-C84B-BC92-443AA0BBB9A2}"/>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61600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0E2B-7038-034F-96CF-EF64790133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CB84A3-AAE5-8644-926F-85F6DCE7E9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40FB2C-D39F-FF4F-B61D-C51CBEFC52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232FE5-5556-0941-9E24-36557A99E42E}"/>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6" name="Footer Placeholder 5">
            <a:extLst>
              <a:ext uri="{FF2B5EF4-FFF2-40B4-BE49-F238E27FC236}">
                <a16:creationId xmlns:a16="http://schemas.microsoft.com/office/drawing/2014/main" id="{B8CC5374-7D6D-BD47-9FD6-2A81BA5F8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53D51-DE89-C441-8604-50632C08ECF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26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340-9F3E-9245-A3A6-F1E694EDAD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E2416C-75E6-C043-A3C6-FEB7B76B0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D7E360-3F93-6A46-8595-285F7E3B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0323FA-A837-BE4B-9276-E1A32A9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3A0A04-C15C-F849-A9B7-E5820DDADC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63C365-E31C-F04D-9198-D4F0A9BCA153}"/>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8" name="Footer Placeholder 7">
            <a:extLst>
              <a:ext uri="{FF2B5EF4-FFF2-40B4-BE49-F238E27FC236}">
                <a16:creationId xmlns:a16="http://schemas.microsoft.com/office/drawing/2014/main" id="{E68B0DC4-5FF7-B749-9E96-8861A2E33E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4647A-7D0C-9B4A-8306-878CDED3C5F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71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29F-F943-044A-B7F2-45BF22AAA4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87D28F-E09A-4345-8661-AF6766A695CA}"/>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4" name="Footer Placeholder 3">
            <a:extLst>
              <a:ext uri="{FF2B5EF4-FFF2-40B4-BE49-F238E27FC236}">
                <a16:creationId xmlns:a16="http://schemas.microsoft.com/office/drawing/2014/main" id="{79DA241E-E99F-A448-94A0-94B5583EE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E060-0472-464B-80B4-736B0C9E08D7}"/>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14775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1D50E-F576-004F-B9A6-75EE67D84F0D}"/>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3" name="Footer Placeholder 2">
            <a:extLst>
              <a:ext uri="{FF2B5EF4-FFF2-40B4-BE49-F238E27FC236}">
                <a16:creationId xmlns:a16="http://schemas.microsoft.com/office/drawing/2014/main" id="{F82D3CBA-ED57-C74F-9C2B-E87E8D156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E46A4-700A-CC40-A97F-FE489605433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8525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9573-8CA4-F044-866F-47B3B3081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06793-1919-BD4F-8DB9-59E3C4D9E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206383-EABF-4646-9CDE-E0CB97857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E1FD1-1922-6442-BF1E-A1C940A877D5}"/>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6" name="Footer Placeholder 5">
            <a:extLst>
              <a:ext uri="{FF2B5EF4-FFF2-40B4-BE49-F238E27FC236}">
                <a16:creationId xmlns:a16="http://schemas.microsoft.com/office/drawing/2014/main" id="{7F73F6B7-3EAF-1B4B-8782-806F88C9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3BB4A-B789-3B4C-ADAC-0A3898AF22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53171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C9A7-A545-D645-8DAF-7FAB88B2FD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B00860-86A0-7446-B09C-BCDC466D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4F04B-7D46-2E4D-A4E9-F5541FF7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4A71B-23E4-1643-82C4-5BCE4E630233}"/>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6" name="Footer Placeholder 5">
            <a:extLst>
              <a:ext uri="{FF2B5EF4-FFF2-40B4-BE49-F238E27FC236}">
                <a16:creationId xmlns:a16="http://schemas.microsoft.com/office/drawing/2014/main" id="{67DB10C6-0F9D-2845-9315-6268ECCF6D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7BBC5-2FCA-F04D-B6F5-513BA2887F43}"/>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8493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7F479-164A-A349-9510-04ADE5DEF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7C6288-48CB-D346-AACE-C50130E64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952A7C-DEBB-E942-943C-8BE63B312A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DDE4453D-7E37-5B41-8CFE-FD134781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332B8-6ADC-3248-885C-FE65E953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7B54A-43CB-2B42-8744-EB7107CCA713}" type="slidenum">
              <a:rPr lang="en-US" smtClean="0"/>
              <a:t>‹#›</a:t>
            </a:fld>
            <a:endParaRPr lang="en-US"/>
          </a:p>
        </p:txBody>
      </p:sp>
    </p:spTree>
    <p:extLst>
      <p:ext uri="{BB962C8B-B14F-4D97-AF65-F5344CB8AC3E}">
        <p14:creationId xmlns:p14="http://schemas.microsoft.com/office/powerpoint/2010/main" val="393038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hyperlink" Target="https://bit.ly/31m6P8x" TargetMode="External"/><Relationship Id="rId4" Type="http://schemas.openxmlformats.org/officeDocument/2006/relationships/image" Target="../media/image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bit.ly/3lZGR2k" TargetMode="External"/><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hyperlink" Target="https://bit.ly/2XxVZuC"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fontScale="90000"/>
          </a:bodyPr>
          <a:lstStyle/>
          <a:p>
            <a:r>
              <a:rPr lang="en-GB" b="1" dirty="0">
                <a:solidFill>
                  <a:schemeClr val="bg1"/>
                </a:solidFill>
                <a:latin typeface="Rajdhani Semibold" panose="02000000000000000000" pitchFamily="2" charset="77"/>
                <a:cs typeface="Rajdhani Semibold" panose="02000000000000000000" pitchFamily="2" charset="77"/>
              </a:rPr>
              <a:t>Getting Started </a:t>
            </a:r>
            <a:br>
              <a:rPr lang="en-GB" b="1" dirty="0">
                <a:solidFill>
                  <a:schemeClr val="bg1"/>
                </a:solidFill>
                <a:latin typeface="Rajdhani Semibold" panose="02000000000000000000" pitchFamily="2" charset="77"/>
                <a:cs typeface="Rajdhani Semibold" panose="02000000000000000000" pitchFamily="2" charset="77"/>
              </a:rPr>
            </a:br>
            <a:r>
              <a:rPr lang="en-GB" b="1" dirty="0">
                <a:solidFill>
                  <a:schemeClr val="bg1"/>
                </a:solidFill>
                <a:latin typeface="Rajdhani Semibold" panose="02000000000000000000" pitchFamily="2" charset="77"/>
                <a:cs typeface="Rajdhani Semibold" panose="02000000000000000000" pitchFamily="2" charset="77"/>
              </a:rPr>
              <a:t>with F#</a:t>
            </a:r>
            <a:br>
              <a:rPr lang="en-GB" b="1" dirty="0"/>
            </a:br>
            <a:endParaRPr lang="en-US" dirty="0"/>
          </a:p>
        </p:txBody>
      </p:sp>
      <p:sp>
        <p:nvSpPr>
          <p:cNvPr id="3" name="Subtitle 2">
            <a:extLst>
              <a:ext uri="{FF2B5EF4-FFF2-40B4-BE49-F238E27FC236}">
                <a16:creationId xmlns:a16="http://schemas.microsoft.com/office/drawing/2014/main" id="{5C7BCF72-7A2C-414E-957A-2A811BF186FC}"/>
              </a:ext>
            </a:extLst>
          </p:cNvPr>
          <p:cNvSpPr>
            <a:spLocks noGrp="1"/>
          </p:cNvSpPr>
          <p:nvPr>
            <p:ph type="subTitle" idx="1"/>
          </p:nvPr>
        </p:nvSpPr>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US" dirty="0">
                <a:solidFill>
                  <a:schemeClr val="bg1"/>
                </a:solidFill>
                <a:latin typeface="Rajdhani Semibold" panose="02000000000000000000" pitchFamily="2" charset="77"/>
                <a:cs typeface="Rajdhani Semibold" panose="02000000000000000000" pitchFamily="2" charset="77"/>
              </a:rPr>
              <a:t>Dave Cook</a:t>
            </a: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24503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Consume F# record types from C#</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Tests in F#, production code in C#</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8293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Tree>
    <p:extLst>
      <p:ext uri="{BB962C8B-B14F-4D97-AF65-F5344CB8AC3E}">
        <p14:creationId xmlns:p14="http://schemas.microsoft.com/office/powerpoint/2010/main" val="4015247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9747" r="4436" b="81625"/>
          <a:stretch/>
        </p:blipFill>
        <p:spPr>
          <a:xfrm>
            <a:off x="888274" y="1030053"/>
            <a:ext cx="9875520" cy="589741"/>
          </a:xfrm>
          <a:prstGeom prst="rect">
            <a:avLst/>
          </a:prstGeom>
        </p:spPr>
      </p:pic>
    </p:spTree>
    <p:extLst>
      <p:ext uri="{BB962C8B-B14F-4D97-AF65-F5344CB8AC3E}">
        <p14:creationId xmlns:p14="http://schemas.microsoft.com/office/powerpoint/2010/main" val="675140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82203" r="4436" b="7096"/>
          <a:stretch/>
        </p:blipFill>
        <p:spPr>
          <a:xfrm>
            <a:off x="888274" y="5982790"/>
            <a:ext cx="9875520" cy="73152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31180" r="4436" b="61749"/>
          <a:stretch/>
        </p:blipFill>
        <p:spPr>
          <a:xfrm>
            <a:off x="875211" y="2481943"/>
            <a:ext cx="9875520" cy="483325"/>
          </a:xfrm>
          <a:prstGeom prst="rect">
            <a:avLst/>
          </a:prstGeom>
        </p:spPr>
      </p:pic>
    </p:spTree>
    <p:extLst>
      <p:ext uri="{BB962C8B-B14F-4D97-AF65-F5344CB8AC3E}">
        <p14:creationId xmlns:p14="http://schemas.microsoft.com/office/powerpoint/2010/main" val="1228339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2840" r="4436" b="17797"/>
          <a:stretch/>
        </p:blipFill>
        <p:spPr>
          <a:xfrm>
            <a:off x="888274" y="5342710"/>
            <a:ext cx="9875520" cy="64008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2837" r="4436" b="52003"/>
          <a:stretch/>
        </p:blipFill>
        <p:spPr>
          <a:xfrm>
            <a:off x="875211" y="3278777"/>
            <a:ext cx="9875520" cy="352697"/>
          </a:xfrm>
          <a:prstGeom prst="rect">
            <a:avLst/>
          </a:prstGeom>
        </p:spPr>
      </p:pic>
    </p:spTree>
    <p:extLst>
      <p:ext uri="{BB962C8B-B14F-4D97-AF65-F5344CB8AC3E}">
        <p14:creationId xmlns:p14="http://schemas.microsoft.com/office/powerpoint/2010/main" val="13858590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8191" r="4436" b="26969"/>
          <a:stretch/>
        </p:blipFill>
        <p:spPr>
          <a:xfrm>
            <a:off x="888274" y="3657600"/>
            <a:ext cx="9875520" cy="1698171"/>
          </a:xfrm>
          <a:prstGeom prst="rect">
            <a:avLst/>
          </a:prstGeom>
        </p:spPr>
      </p:pic>
    </p:spTree>
    <p:extLst>
      <p:ext uri="{BB962C8B-B14F-4D97-AF65-F5344CB8AC3E}">
        <p14:creationId xmlns:p14="http://schemas.microsoft.com/office/powerpoint/2010/main" val="18034111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Tree>
    <p:extLst>
      <p:ext uri="{BB962C8B-B14F-4D97-AF65-F5344CB8AC3E}">
        <p14:creationId xmlns:p14="http://schemas.microsoft.com/office/powerpoint/2010/main" val="28768831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
        <p:nvSpPr>
          <p:cNvPr id="2" name="Rectangle 1">
            <a:extLst>
              <a:ext uri="{FF2B5EF4-FFF2-40B4-BE49-F238E27FC236}">
                <a16:creationId xmlns:a16="http://schemas.microsoft.com/office/drawing/2014/main" id="{7768B93E-FB6C-2540-9D00-3791FDA0A39B}"/>
              </a:ext>
            </a:extLst>
          </p:cNvPr>
          <p:cNvSpPr/>
          <p:nvPr/>
        </p:nvSpPr>
        <p:spPr>
          <a:xfrm>
            <a:off x="878400" y="861363"/>
            <a:ext cx="10610243" cy="599663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C42A8C2-2B77-6A41-8663-388565B1414F}"/>
              </a:ext>
            </a:extLst>
          </p:cNvPr>
          <p:cNvPicPr>
            <a:picLocks noChangeAspect="1"/>
          </p:cNvPicPr>
          <p:nvPr/>
        </p:nvPicPr>
        <p:blipFill rotWithShape="1">
          <a:blip r:embed="rId3">
            <a:extLst>
              <a:ext uri="{28A0092B-C50C-407E-A947-70E740481C1C}">
                <a14:useLocalDpi xmlns:a14="http://schemas.microsoft.com/office/drawing/2010/main" val="0"/>
              </a:ext>
            </a:extLst>
          </a:blip>
          <a:srcRect l="8895" t="63748" r="15916" b="2396"/>
          <a:stretch/>
        </p:blipFill>
        <p:spPr>
          <a:xfrm>
            <a:off x="1815550" y="4558750"/>
            <a:ext cx="7977809" cy="2153478"/>
          </a:xfrm>
          <a:prstGeom prst="rect">
            <a:avLst/>
          </a:prstGeom>
        </p:spPr>
      </p:pic>
    </p:spTree>
    <p:extLst>
      <p:ext uri="{BB962C8B-B14F-4D97-AF65-F5344CB8AC3E}">
        <p14:creationId xmlns:p14="http://schemas.microsoft.com/office/powerpoint/2010/main" val="3972295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reduce the change of exceptions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document all possible outcomes in the function signature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Discriminated Union approach so common, there is a built in Type: Result</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5139512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464F86-5C19-8D4B-94E5-D39AC358A505}"/>
              </a:ext>
            </a:extLst>
          </p:cNvPr>
          <p:cNvPicPr>
            <a:picLocks noChangeAspect="1"/>
          </p:cNvPicPr>
          <p:nvPr/>
        </p:nvPicPr>
        <p:blipFill rotWithShape="1">
          <a:blip r:embed="rId4">
            <a:extLst>
              <a:ext uri="{28A0092B-C50C-407E-A947-70E740481C1C}">
                <a14:useLocalDpi xmlns:a14="http://schemas.microsoft.com/office/drawing/2010/main" val="0"/>
              </a:ext>
            </a:extLst>
          </a:blip>
          <a:srcRect l="3900" t="13421" r="1818" b="9884"/>
          <a:stretch/>
        </p:blipFill>
        <p:spPr>
          <a:xfrm>
            <a:off x="878400" y="2225423"/>
            <a:ext cx="8316859" cy="2198148"/>
          </a:xfrm>
          <a:prstGeom prst="rect">
            <a:avLst/>
          </a:prstGeom>
        </p:spPr>
      </p:pic>
      <p:sp>
        <p:nvSpPr>
          <p:cNvPr id="13" name="TextBox 12">
            <a:extLst>
              <a:ext uri="{FF2B5EF4-FFF2-40B4-BE49-F238E27FC236}">
                <a16:creationId xmlns:a16="http://schemas.microsoft.com/office/drawing/2014/main" id="{73A30D60-585A-264A-883B-5E2D9B3E046D}"/>
              </a:ext>
            </a:extLst>
          </p:cNvPr>
          <p:cNvSpPr txBox="1"/>
          <p:nvPr/>
        </p:nvSpPr>
        <p:spPr>
          <a:xfrm>
            <a:off x="271848" y="6166022"/>
            <a:ext cx="11249591" cy="369332"/>
          </a:xfrm>
          <a:prstGeom prst="rect">
            <a:avLst/>
          </a:prstGeom>
          <a:noFill/>
        </p:spPr>
        <p:txBody>
          <a:bodyPr wrap="square" rtlCol="0">
            <a:spAutoFit/>
          </a:bodyPr>
          <a:lstStyle/>
          <a:p>
            <a:r>
              <a:rPr lang="en-GB" dirty="0"/>
              <a:t>Again, not the actual Type definition…. just something I’ve put together as an example </a:t>
            </a:r>
          </a:p>
        </p:txBody>
      </p:sp>
    </p:spTree>
    <p:extLst>
      <p:ext uri="{BB962C8B-B14F-4D97-AF65-F5344CB8AC3E}">
        <p14:creationId xmlns:p14="http://schemas.microsoft.com/office/powerpoint/2010/main" val="16930463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Tree>
    <p:extLst>
      <p:ext uri="{BB962C8B-B14F-4D97-AF65-F5344CB8AC3E}">
        <p14:creationId xmlns:p14="http://schemas.microsoft.com/office/powerpoint/2010/main" val="2013317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Functional First?!??</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&amp; C# both support Functional and OO styles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towards Functional, C# leans towards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supports mutation, classes, inheritance and interface, but these are not the default way of working</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94896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48928" r="1928" b="22328"/>
          <a:stretch/>
        </p:blipFill>
        <p:spPr>
          <a:xfrm>
            <a:off x="297501" y="3285307"/>
            <a:ext cx="11402464" cy="751114"/>
          </a:xfrm>
          <a:prstGeom prst="rect">
            <a:avLst/>
          </a:prstGeom>
        </p:spPr>
      </p:pic>
    </p:spTree>
    <p:extLst>
      <p:ext uri="{BB962C8B-B14F-4D97-AF65-F5344CB8AC3E}">
        <p14:creationId xmlns:p14="http://schemas.microsoft.com/office/powerpoint/2010/main" val="12628990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74331" r="1928" b="4877"/>
          <a:stretch/>
        </p:blipFill>
        <p:spPr>
          <a:xfrm>
            <a:off x="297501" y="3949148"/>
            <a:ext cx="11402464" cy="543310"/>
          </a:xfrm>
          <a:prstGeom prst="rect">
            <a:avLst/>
          </a:prstGeom>
        </p:spPr>
      </p:pic>
    </p:spTree>
    <p:extLst>
      <p:ext uri="{BB962C8B-B14F-4D97-AF65-F5344CB8AC3E}">
        <p14:creationId xmlns:p14="http://schemas.microsoft.com/office/powerpoint/2010/main" val="2095780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489" r="1928" b="78816"/>
          <a:stretch/>
        </p:blipFill>
        <p:spPr>
          <a:xfrm>
            <a:off x="297501" y="2176325"/>
            <a:ext cx="11402464" cy="383996"/>
          </a:xfrm>
          <a:prstGeom prst="rect">
            <a:avLst/>
          </a:prstGeom>
        </p:spPr>
      </p:pic>
    </p:spTree>
    <p:extLst>
      <p:ext uri="{BB962C8B-B14F-4D97-AF65-F5344CB8AC3E}">
        <p14:creationId xmlns:p14="http://schemas.microsoft.com/office/powerpoint/2010/main" val="8747354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6096000" y="945357"/>
            <a:ext cx="5515232"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Anyone for Curry?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A plate of food&#10;&#10;Description automatically generated with low confidence">
            <a:extLst>
              <a:ext uri="{FF2B5EF4-FFF2-40B4-BE49-F238E27FC236}">
                <a16:creationId xmlns:a16="http://schemas.microsoft.com/office/drawing/2014/main" id="{B6A60582-D419-9E4A-A72B-E4B8D7453744}"/>
              </a:ext>
            </a:extLst>
          </p:cNvPr>
          <p:cNvPicPr>
            <a:picLocks noChangeAspect="1"/>
          </p:cNvPicPr>
          <p:nvPr/>
        </p:nvPicPr>
        <p:blipFill rotWithShape="1">
          <a:blip r:embed="rId4"/>
          <a:srcRect l="11440" r="14528"/>
          <a:stretch/>
        </p:blipFill>
        <p:spPr>
          <a:xfrm>
            <a:off x="878400" y="1062000"/>
            <a:ext cx="5097086" cy="4590000"/>
          </a:xfrm>
          <a:prstGeom prst="rect">
            <a:avLst/>
          </a:prstGeom>
        </p:spPr>
      </p:pic>
    </p:spTree>
    <p:extLst>
      <p:ext uri="{BB962C8B-B14F-4D97-AF65-F5344CB8AC3E}">
        <p14:creationId xmlns:p14="http://schemas.microsoft.com/office/powerpoint/2010/main" val="17209741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4" name="Picture 3" descr="Graphical user interface, application&#10;&#10;Description automatically generated">
            <a:extLst>
              <a:ext uri="{FF2B5EF4-FFF2-40B4-BE49-F238E27FC236}">
                <a16:creationId xmlns:a16="http://schemas.microsoft.com/office/drawing/2014/main" id="{600E1AC5-C7E6-E14A-B19A-FF86C82BB9B8}"/>
              </a:ext>
            </a:extLst>
          </p:cNvPr>
          <p:cNvPicPr>
            <a:picLocks noChangeAspect="1"/>
          </p:cNvPicPr>
          <p:nvPr/>
        </p:nvPicPr>
        <p:blipFill rotWithShape="1">
          <a:blip r:embed="rId3"/>
          <a:srcRect r="4856"/>
          <a:stretch/>
        </p:blipFill>
        <p:spPr>
          <a:xfrm>
            <a:off x="749894" y="2268381"/>
            <a:ext cx="8145912" cy="2155190"/>
          </a:xfrm>
          <a:prstGeom prst="rect">
            <a:avLst/>
          </a:prstGeom>
        </p:spPr>
      </p:pic>
    </p:spTree>
    <p:extLst>
      <p:ext uri="{BB962C8B-B14F-4D97-AF65-F5344CB8AC3E}">
        <p14:creationId xmlns:p14="http://schemas.microsoft.com/office/powerpoint/2010/main" val="1164730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706B3813-76AA-1E4E-80FF-CB79DDD267D0}"/>
              </a:ext>
            </a:extLst>
          </p:cNvPr>
          <p:cNvPicPr>
            <a:picLocks noChangeAspect="1"/>
          </p:cNvPicPr>
          <p:nvPr/>
        </p:nvPicPr>
        <p:blipFill rotWithShape="1">
          <a:blip r:embed="rId3">
            <a:extLst>
              <a:ext uri="{28A0092B-C50C-407E-A947-70E740481C1C}">
                <a14:useLocalDpi xmlns:a14="http://schemas.microsoft.com/office/drawing/2010/main" val="0"/>
              </a:ext>
            </a:extLst>
          </a:blip>
          <a:srcRect l="5684" t="16827" r="4629" b="13466"/>
          <a:stretch/>
        </p:blipFill>
        <p:spPr>
          <a:xfrm>
            <a:off x="267953" y="2408303"/>
            <a:ext cx="11656094" cy="1484428"/>
          </a:xfrm>
          <a:prstGeom prst="rect">
            <a:avLst/>
          </a:prstGeom>
        </p:spPr>
      </p:pic>
    </p:spTree>
    <p:extLst>
      <p:ext uri="{BB962C8B-B14F-4D97-AF65-F5344CB8AC3E}">
        <p14:creationId xmlns:p14="http://schemas.microsoft.com/office/powerpoint/2010/main" val="31488958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A14FB486-B713-8542-9E32-B3C4683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 y="2208983"/>
            <a:ext cx="11921034" cy="1683747"/>
          </a:xfrm>
          <a:prstGeom prst="rect">
            <a:avLst/>
          </a:prstGeom>
        </p:spPr>
      </p:pic>
    </p:spTree>
    <p:extLst>
      <p:ext uri="{BB962C8B-B14F-4D97-AF65-F5344CB8AC3E}">
        <p14:creationId xmlns:p14="http://schemas.microsoft.com/office/powerpoint/2010/main" val="2061239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2D84202F-1719-E94D-8B1A-F9E01EFA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910" y="1467757"/>
            <a:ext cx="9272179" cy="3654330"/>
          </a:xfrm>
          <a:prstGeom prst="rect">
            <a:avLst/>
          </a:prstGeom>
        </p:spPr>
      </p:pic>
    </p:spTree>
    <p:extLst>
      <p:ext uri="{BB962C8B-B14F-4D97-AF65-F5344CB8AC3E}">
        <p14:creationId xmlns:p14="http://schemas.microsoft.com/office/powerpoint/2010/main" val="1063802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Text&#10;&#10;Description automatically generated">
            <a:extLst>
              <a:ext uri="{FF2B5EF4-FFF2-40B4-BE49-F238E27FC236}">
                <a16:creationId xmlns:a16="http://schemas.microsoft.com/office/drawing/2014/main" id="{B33E8DE1-057C-FC43-9C01-85E0CB706409}"/>
              </a:ext>
            </a:extLst>
          </p:cNvPr>
          <p:cNvPicPr>
            <a:picLocks noChangeAspect="1"/>
          </p:cNvPicPr>
          <p:nvPr/>
        </p:nvPicPr>
        <p:blipFill>
          <a:blip r:embed="rId3"/>
          <a:stretch>
            <a:fillRect/>
          </a:stretch>
        </p:blipFill>
        <p:spPr>
          <a:xfrm>
            <a:off x="1155757" y="2647042"/>
            <a:ext cx="9880486" cy="1311003"/>
          </a:xfrm>
          <a:prstGeom prst="rect">
            <a:avLst/>
          </a:prstGeom>
        </p:spPr>
      </p:pic>
    </p:spTree>
    <p:extLst>
      <p:ext uri="{BB962C8B-B14F-4D97-AF65-F5344CB8AC3E}">
        <p14:creationId xmlns:p14="http://schemas.microsoft.com/office/powerpoint/2010/main" val="1255462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Graphical user interface, application&#10;&#10;Description automatically generated">
            <a:extLst>
              <a:ext uri="{FF2B5EF4-FFF2-40B4-BE49-F238E27FC236}">
                <a16:creationId xmlns:a16="http://schemas.microsoft.com/office/drawing/2014/main" id="{D635E477-1140-1241-9851-63AEE60F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489" y="1507282"/>
            <a:ext cx="5321985" cy="173155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B89CAF0-083F-7D4A-BDC3-75B4F9A94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89" y="3533746"/>
            <a:ext cx="5423841" cy="1858875"/>
          </a:xfrm>
          <a:prstGeom prst="rect">
            <a:avLst/>
          </a:prstGeom>
        </p:spPr>
      </p:pic>
      <p:sp>
        <p:nvSpPr>
          <p:cNvPr id="10" name="TextBox 9">
            <a:extLst>
              <a:ext uri="{FF2B5EF4-FFF2-40B4-BE49-F238E27FC236}">
                <a16:creationId xmlns:a16="http://schemas.microsoft.com/office/drawing/2014/main" id="{6E07A7DB-C9A5-CD41-8527-091A6581BCF3}"/>
              </a:ext>
            </a:extLst>
          </p:cNvPr>
          <p:cNvSpPr txBox="1"/>
          <p:nvPr/>
        </p:nvSpPr>
        <p:spPr>
          <a:xfrm>
            <a:off x="271848" y="6166022"/>
            <a:ext cx="11249591" cy="369332"/>
          </a:xfrm>
          <a:prstGeom prst="rect">
            <a:avLst/>
          </a:prstGeom>
          <a:noFill/>
        </p:spPr>
        <p:txBody>
          <a:bodyPr wrap="square" rtlCol="0">
            <a:spAutoFit/>
          </a:bodyPr>
          <a:lstStyle/>
          <a:p>
            <a:r>
              <a:rPr lang="en-GB" dirty="0"/>
              <a:t>What does ‘</a:t>
            </a:r>
            <a:r>
              <a:rPr lang="en-GB" dirty="0" err="1"/>
              <a:t>arg</a:t>
            </a:r>
            <a:r>
              <a:rPr lang="en-GB" dirty="0"/>
              <a:t>’ mean here?!?!? </a:t>
            </a:r>
          </a:p>
        </p:txBody>
      </p:sp>
    </p:spTree>
    <p:extLst>
      <p:ext uri="{BB962C8B-B14F-4D97-AF65-F5344CB8AC3E}">
        <p14:creationId xmlns:p14="http://schemas.microsoft.com/office/powerpoint/2010/main" val="75331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spTree>
    <p:extLst>
      <p:ext uri="{BB962C8B-B14F-4D97-AF65-F5344CB8AC3E}">
        <p14:creationId xmlns:p14="http://schemas.microsoft.com/office/powerpoint/2010/main" val="2036710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D49F3C57-E8B4-2342-8A2F-6B20E56E84AB}"/>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Tree>
    <p:extLst>
      <p:ext uri="{BB962C8B-B14F-4D97-AF65-F5344CB8AC3E}">
        <p14:creationId xmlns:p14="http://schemas.microsoft.com/office/powerpoint/2010/main" val="1244802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9113" r="1780" b="44826"/>
          <a:stretch/>
        </p:blipFill>
        <p:spPr>
          <a:xfrm>
            <a:off x="339634" y="2246812"/>
            <a:ext cx="8917845" cy="1319348"/>
          </a:xfrm>
          <a:prstGeom prst="rect">
            <a:avLst/>
          </a:prstGeom>
        </p:spPr>
      </p:pic>
    </p:spTree>
    <p:extLst>
      <p:ext uri="{BB962C8B-B14F-4D97-AF65-F5344CB8AC3E}">
        <p14:creationId xmlns:p14="http://schemas.microsoft.com/office/powerpoint/2010/main" val="27327891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8081" r="1780" b="63404"/>
          <a:stretch/>
        </p:blipFill>
        <p:spPr>
          <a:xfrm>
            <a:off x="339634" y="2194560"/>
            <a:ext cx="8917845" cy="431074"/>
          </a:xfrm>
          <a:prstGeom prst="rect">
            <a:avLst/>
          </a:prstGeom>
        </p:spPr>
      </p:pic>
    </p:spTree>
    <p:extLst>
      <p:ext uri="{BB962C8B-B14F-4D97-AF65-F5344CB8AC3E}">
        <p14:creationId xmlns:p14="http://schemas.microsoft.com/office/powerpoint/2010/main" val="2252164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2465" r="1780" b="27890"/>
          <a:stretch/>
        </p:blipFill>
        <p:spPr>
          <a:xfrm>
            <a:off x="339634" y="3429000"/>
            <a:ext cx="8917845" cy="994570"/>
          </a:xfrm>
          <a:prstGeom prst="rect">
            <a:avLst/>
          </a:prstGeom>
        </p:spPr>
      </p:pic>
    </p:spTree>
    <p:extLst>
      <p:ext uri="{BB962C8B-B14F-4D97-AF65-F5344CB8AC3E}">
        <p14:creationId xmlns:p14="http://schemas.microsoft.com/office/powerpoint/2010/main" val="1895018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72111" r="1780" b="3191"/>
          <a:stretch/>
        </p:blipFill>
        <p:spPr>
          <a:xfrm>
            <a:off x="339634" y="4423571"/>
            <a:ext cx="8917845" cy="1250419"/>
          </a:xfrm>
          <a:prstGeom prst="rect">
            <a:avLst/>
          </a:prstGeom>
        </p:spPr>
      </p:pic>
      <p:sp>
        <p:nvSpPr>
          <p:cNvPr id="13" name="TextBox 12">
            <a:extLst>
              <a:ext uri="{FF2B5EF4-FFF2-40B4-BE49-F238E27FC236}">
                <a16:creationId xmlns:a16="http://schemas.microsoft.com/office/drawing/2014/main" id="{1C769A2E-0B74-1F44-AE86-83C9585B7978}"/>
              </a:ext>
            </a:extLst>
          </p:cNvPr>
          <p:cNvSpPr txBox="1"/>
          <p:nvPr/>
        </p:nvSpPr>
        <p:spPr>
          <a:xfrm>
            <a:off x="271848" y="6166022"/>
            <a:ext cx="11249591" cy="369332"/>
          </a:xfrm>
          <a:prstGeom prst="rect">
            <a:avLst/>
          </a:prstGeom>
          <a:noFill/>
        </p:spPr>
        <p:txBody>
          <a:bodyPr wrap="square" rtlCol="0">
            <a:spAutoFit/>
          </a:bodyPr>
          <a:lstStyle/>
          <a:p>
            <a:r>
              <a:rPr lang="en-GB" dirty="0"/>
              <a:t>* Only works with Curried arguments, not </a:t>
            </a:r>
            <a:r>
              <a:rPr lang="en-GB" dirty="0" err="1"/>
              <a:t>Tupled</a:t>
            </a:r>
            <a:r>
              <a:rPr lang="en-GB" dirty="0"/>
              <a:t> arguments. See </a:t>
            </a:r>
            <a:r>
              <a:rPr lang="en-GB" dirty="0">
                <a:hlinkClick r:id="rId5"/>
              </a:rPr>
              <a:t>https://bit.ly/31m6P8x</a:t>
            </a:r>
            <a:r>
              <a:rPr lang="en-GB" dirty="0"/>
              <a:t> for info</a:t>
            </a:r>
          </a:p>
        </p:txBody>
      </p:sp>
    </p:spTree>
    <p:extLst>
      <p:ext uri="{BB962C8B-B14F-4D97-AF65-F5344CB8AC3E}">
        <p14:creationId xmlns:p14="http://schemas.microsoft.com/office/powerpoint/2010/main" val="26572529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Why? How is this useful?</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45720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161556FB-4026-2349-A05C-D8537ADF83EB}"/>
              </a:ext>
            </a:extLst>
          </p:cNvPr>
          <p:cNvPicPr>
            <a:picLocks noChangeAspect="1"/>
          </p:cNvPicPr>
          <p:nvPr/>
        </p:nvPicPr>
        <p:blipFill rotWithShape="1">
          <a:blip r:embed="rId4">
            <a:extLst>
              <a:ext uri="{28A0092B-C50C-407E-A947-70E740481C1C}">
                <a14:useLocalDpi xmlns:a14="http://schemas.microsoft.com/office/drawing/2010/main" val="0"/>
              </a:ext>
            </a:extLst>
          </a:blip>
          <a:srcRect l="4301" t="6055" r="2992" b="5651"/>
          <a:stretch/>
        </p:blipFill>
        <p:spPr>
          <a:xfrm>
            <a:off x="-5192" y="1423851"/>
            <a:ext cx="12186808" cy="3618412"/>
          </a:xfrm>
          <a:prstGeom prst="rect">
            <a:avLst/>
          </a:prstGeom>
        </p:spPr>
      </p:pic>
    </p:spTree>
    <p:extLst>
      <p:ext uri="{BB962C8B-B14F-4D97-AF65-F5344CB8AC3E}">
        <p14:creationId xmlns:p14="http://schemas.microsoft.com/office/powerpoint/2010/main" val="2819753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composition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4AB73BA2-7B0F-F743-8969-57AFCC5CDD45}"/>
              </a:ext>
            </a:extLst>
          </p:cNvPr>
          <p:cNvPicPr>
            <a:picLocks noChangeAspect="1"/>
          </p:cNvPicPr>
          <p:nvPr/>
        </p:nvPicPr>
        <p:blipFill rotWithShape="1">
          <a:blip r:embed="rId4">
            <a:extLst>
              <a:ext uri="{28A0092B-C50C-407E-A947-70E740481C1C}">
                <a14:useLocalDpi xmlns:a14="http://schemas.microsoft.com/office/drawing/2010/main" val="0"/>
              </a:ext>
            </a:extLst>
          </a:blip>
          <a:srcRect l="1930" t="3535" r="2895" b="5009"/>
          <a:stretch/>
        </p:blipFill>
        <p:spPr>
          <a:xfrm>
            <a:off x="-1" y="861363"/>
            <a:ext cx="12165055" cy="5317368"/>
          </a:xfrm>
          <a:prstGeom prst="rect">
            <a:avLst/>
          </a:prstGeom>
        </p:spPr>
      </p:pic>
    </p:spTree>
    <p:extLst>
      <p:ext uri="{BB962C8B-B14F-4D97-AF65-F5344CB8AC3E}">
        <p14:creationId xmlns:p14="http://schemas.microsoft.com/office/powerpoint/2010/main" val="38044390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7799881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sp>
        <p:nvSpPr>
          <p:cNvPr id="2" name="Rectangle 1">
            <a:extLst>
              <a:ext uri="{FF2B5EF4-FFF2-40B4-BE49-F238E27FC236}">
                <a16:creationId xmlns:a16="http://schemas.microsoft.com/office/drawing/2014/main" id="{853EB449-BBA4-8A4F-A16A-533F6420686C}"/>
              </a:ext>
            </a:extLst>
          </p:cNvPr>
          <p:cNvSpPr/>
          <p:nvPr/>
        </p:nvSpPr>
        <p:spPr>
          <a:xfrm>
            <a:off x="209007" y="1030053"/>
            <a:ext cx="9575074" cy="557784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AE67EFBE-9899-EB4B-B164-3B504F6C5E04}"/>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53976" r="79559" b="38807"/>
          <a:stretch/>
        </p:blipFill>
        <p:spPr>
          <a:xfrm>
            <a:off x="217714" y="4088673"/>
            <a:ext cx="1885404" cy="444137"/>
          </a:xfrm>
          <a:prstGeom prst="rect">
            <a:avLst/>
          </a:prstGeom>
        </p:spPr>
      </p:pic>
      <p:pic>
        <p:nvPicPr>
          <p:cNvPr id="10" name="Picture 9" descr="Text&#10;&#10;Description automatically generated">
            <a:extLst>
              <a:ext uri="{FF2B5EF4-FFF2-40B4-BE49-F238E27FC236}">
                <a16:creationId xmlns:a16="http://schemas.microsoft.com/office/drawing/2014/main" id="{B5BCD646-0C78-194A-B9E5-86C97CE941A9}"/>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79689" r="77837" b="14612"/>
          <a:stretch/>
        </p:blipFill>
        <p:spPr>
          <a:xfrm>
            <a:off x="217714" y="5671191"/>
            <a:ext cx="2055223" cy="350786"/>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669562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cxnSp>
        <p:nvCxnSpPr>
          <p:cNvPr id="3" name="Straight Arrow Connector 2">
            <a:extLst>
              <a:ext uri="{FF2B5EF4-FFF2-40B4-BE49-F238E27FC236}">
                <a16:creationId xmlns:a16="http://schemas.microsoft.com/office/drawing/2014/main" id="{0A68505C-022C-A24B-B7B0-134CCB861F78}"/>
              </a:ext>
            </a:extLst>
          </p:cNvPr>
          <p:cNvCxnSpPr>
            <a:cxnSpLocks/>
          </p:cNvCxnSpPr>
          <p:nvPr/>
        </p:nvCxnSpPr>
        <p:spPr>
          <a:xfrm>
            <a:off x="3553097" y="3540033"/>
            <a:ext cx="5122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516 0.00255 L 0.00768 0.00255 " pathEditMode="relative" rAng="0" ptsTypes="AA">
                                      <p:cBhvr>
                                        <p:cTn id="6" dur="2000" fill="hold"/>
                                        <p:tgtEl>
                                          <p:spTgt spid="3"/>
                                        </p:tgtEl>
                                        <p:attrNameLst>
                                          <p:attrName>ppt_x</p:attrName>
                                          <p:attrName>ppt_y</p:attrName>
                                        </p:attrNameLst>
                                      </p:cBhvr>
                                      <p:rCtr x="2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9EDA668-E016-A645-88A7-CE5B2A7B2348}"/>
              </a:ext>
            </a:extLst>
          </p:cNvPr>
          <p:cNvPicPr>
            <a:picLocks noChangeAspect="1"/>
          </p:cNvPicPr>
          <p:nvPr/>
        </p:nvPicPr>
        <p:blipFill rotWithShape="1">
          <a:blip r:embed="rId4">
            <a:extLst>
              <a:ext uri="{28A0092B-C50C-407E-A947-70E740481C1C}">
                <a14:useLocalDpi xmlns:a14="http://schemas.microsoft.com/office/drawing/2010/main" val="0"/>
              </a:ext>
            </a:extLst>
          </a:blip>
          <a:srcRect t="5336" b="15692"/>
          <a:stretch/>
        </p:blipFill>
        <p:spPr>
          <a:xfrm>
            <a:off x="214630" y="2560320"/>
            <a:ext cx="11497294" cy="1863252"/>
          </a:xfrm>
          <a:prstGeom prst="rect">
            <a:avLst/>
          </a:prstGeom>
        </p:spPr>
      </p:pic>
    </p:spTree>
    <p:extLst>
      <p:ext uri="{BB962C8B-B14F-4D97-AF65-F5344CB8AC3E}">
        <p14:creationId xmlns:p14="http://schemas.microsoft.com/office/powerpoint/2010/main" val="29004216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Tree>
    <p:extLst>
      <p:ext uri="{BB962C8B-B14F-4D97-AF65-F5344CB8AC3E}">
        <p14:creationId xmlns:p14="http://schemas.microsoft.com/office/powerpoint/2010/main" val="33628234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
        <p:nvSpPr>
          <p:cNvPr id="3" name="Rectangle 2">
            <a:extLst>
              <a:ext uri="{FF2B5EF4-FFF2-40B4-BE49-F238E27FC236}">
                <a16:creationId xmlns:a16="http://schemas.microsoft.com/office/drawing/2014/main" id="{EE6C4B6C-97F6-1C49-9845-C3E554A768AF}"/>
              </a:ext>
            </a:extLst>
          </p:cNvPr>
          <p:cNvSpPr/>
          <p:nvPr/>
        </p:nvSpPr>
        <p:spPr>
          <a:xfrm>
            <a:off x="613954" y="1985554"/>
            <a:ext cx="10998926" cy="357922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DDD8FE2-9AFB-854F-A59B-C884BF6ACEE8}"/>
              </a:ext>
            </a:extLst>
          </p:cNvPr>
          <p:cNvPicPr>
            <a:picLocks noChangeAspect="1"/>
          </p:cNvPicPr>
          <p:nvPr/>
        </p:nvPicPr>
        <p:blipFill rotWithShape="1">
          <a:blip r:embed="rId4">
            <a:extLst>
              <a:ext uri="{28A0092B-C50C-407E-A947-70E740481C1C}">
                <a14:useLocalDpi xmlns:a14="http://schemas.microsoft.com/office/drawing/2010/main" val="0"/>
              </a:ext>
            </a:extLst>
          </a:blip>
          <a:srcRect l="8438" t="55809" r="53914" b="31370"/>
          <a:stretch/>
        </p:blipFill>
        <p:spPr>
          <a:xfrm>
            <a:off x="1397727" y="4062550"/>
            <a:ext cx="4271554" cy="470262"/>
          </a:xfrm>
          <a:prstGeom prst="rect">
            <a:avLst/>
          </a:prstGeom>
        </p:spPr>
      </p:pic>
    </p:spTree>
    <p:extLst>
      <p:ext uri="{BB962C8B-B14F-4D97-AF65-F5344CB8AC3E}">
        <p14:creationId xmlns:p14="http://schemas.microsoft.com/office/powerpoint/2010/main" val="4217717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Tree>
    <p:extLst>
      <p:ext uri="{BB962C8B-B14F-4D97-AF65-F5344CB8AC3E}">
        <p14:creationId xmlns:p14="http://schemas.microsoft.com/office/powerpoint/2010/main" val="4168023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225" t="34190" r="4320" b="50825"/>
          <a:stretch/>
        </p:blipFill>
        <p:spPr>
          <a:xfrm>
            <a:off x="3579223" y="3230113"/>
            <a:ext cx="7550330" cy="391886"/>
          </a:xfrm>
          <a:prstGeom prst="rect">
            <a:avLst/>
          </a:prstGeom>
        </p:spPr>
      </p:pic>
    </p:spTree>
    <p:extLst>
      <p:ext uri="{BB962C8B-B14F-4D97-AF65-F5344CB8AC3E}">
        <p14:creationId xmlns:p14="http://schemas.microsoft.com/office/powerpoint/2010/main" val="216755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4519" t="23426" r="34103" b="63449"/>
          <a:stretch/>
        </p:blipFill>
        <p:spPr>
          <a:xfrm>
            <a:off x="613954" y="2948619"/>
            <a:ext cx="7080069" cy="343222"/>
          </a:xfrm>
          <a:prstGeom prst="rect">
            <a:avLst/>
          </a:prstGeom>
        </p:spPr>
      </p:pic>
      <p:pic>
        <p:nvPicPr>
          <p:cNvPr id="10" name="Picture 9">
            <a:extLst>
              <a:ext uri="{FF2B5EF4-FFF2-40B4-BE49-F238E27FC236}">
                <a16:creationId xmlns:a16="http://schemas.microsoft.com/office/drawing/2014/main" id="{57307083-FB61-1F45-A5C9-E4B6BA6FCFC4}"/>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41192"/>
            <a:ext cx="11220994" cy="514189"/>
          </a:xfrm>
          <a:prstGeom prst="rect">
            <a:avLst/>
          </a:prstGeom>
        </p:spPr>
      </p:pic>
      <p:cxnSp>
        <p:nvCxnSpPr>
          <p:cNvPr id="12" name="Straight Arrow Connector 11">
            <a:extLst>
              <a:ext uri="{FF2B5EF4-FFF2-40B4-BE49-F238E27FC236}">
                <a16:creationId xmlns:a16="http://schemas.microsoft.com/office/drawing/2014/main" id="{AB7558B5-EF4C-EE44-BE9B-9EC9126E14D5}"/>
              </a:ext>
            </a:extLst>
          </p:cNvPr>
          <p:cNvCxnSpPr>
            <a:cxnSpLocks/>
          </p:cNvCxnSpPr>
          <p:nvPr/>
        </p:nvCxnSpPr>
        <p:spPr>
          <a:xfrm>
            <a:off x="5430793" y="2606040"/>
            <a:ext cx="0" cy="51419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A7C15CC-CA2C-404C-8541-B42A7903D2CF}"/>
              </a:ext>
            </a:extLst>
          </p:cNvPr>
          <p:cNvCxnSpPr>
            <a:cxnSpLocks/>
          </p:cNvCxnSpPr>
          <p:nvPr/>
        </p:nvCxnSpPr>
        <p:spPr>
          <a:xfrm>
            <a:off x="1468393" y="1630749"/>
            <a:ext cx="0" cy="51419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7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101" t="34189" r="45544" b="50825"/>
          <a:stretch/>
        </p:blipFill>
        <p:spPr>
          <a:xfrm>
            <a:off x="3564835" y="3230113"/>
            <a:ext cx="2809461" cy="391886"/>
          </a:xfrm>
          <a:prstGeom prst="rect">
            <a:avLst/>
          </a:prstGeom>
        </p:spPr>
      </p:pic>
      <p:pic>
        <p:nvPicPr>
          <p:cNvPr id="18" name="Picture 17" descr="Text&#10;&#10;Description automatically generated">
            <a:extLst>
              <a:ext uri="{FF2B5EF4-FFF2-40B4-BE49-F238E27FC236}">
                <a16:creationId xmlns:a16="http://schemas.microsoft.com/office/drawing/2014/main" id="{08B34CAB-0A77-BA4C-A03C-C91C2754D70E}"/>
              </a:ext>
            </a:extLst>
          </p:cNvPr>
          <p:cNvPicPr>
            <a:picLocks noChangeAspect="1"/>
          </p:cNvPicPr>
          <p:nvPr/>
        </p:nvPicPr>
        <p:blipFill rotWithShape="1">
          <a:blip r:embed="rId4">
            <a:extLst>
              <a:ext uri="{28A0092B-C50C-407E-A947-70E740481C1C}">
                <a14:useLocalDpi xmlns:a14="http://schemas.microsoft.com/office/drawing/2010/main" val="0"/>
              </a:ext>
            </a:extLst>
          </a:blip>
          <a:srcRect l="37108" t="49856" r="38536" b="30664"/>
          <a:stretch/>
        </p:blipFill>
        <p:spPr>
          <a:xfrm>
            <a:off x="4373216" y="3626735"/>
            <a:ext cx="2809461" cy="509453"/>
          </a:xfrm>
          <a:prstGeom prst="rect">
            <a:avLst/>
          </a:prstGeom>
        </p:spPr>
      </p:pic>
    </p:spTree>
    <p:extLst>
      <p:ext uri="{BB962C8B-B14F-4D97-AF65-F5344CB8AC3E}">
        <p14:creationId xmlns:p14="http://schemas.microsoft.com/office/powerpoint/2010/main" val="22862015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7924798-00A4-B844-A58B-8E9BD5039850}"/>
              </a:ext>
            </a:extLst>
          </p:cNvPr>
          <p:cNvPicPr>
            <a:picLocks noChangeAspect="1"/>
          </p:cNvPicPr>
          <p:nvPr/>
        </p:nvPicPr>
        <p:blipFill rotWithShape="1">
          <a:blip r:embed="rId4">
            <a:extLst>
              <a:ext uri="{28A0092B-C50C-407E-A947-70E740481C1C}">
                <a14:useLocalDpi xmlns:a14="http://schemas.microsoft.com/office/drawing/2010/main" val="0"/>
              </a:ext>
            </a:extLst>
          </a:blip>
          <a:srcRect l="1772" t="4599" b="7000"/>
          <a:stretch/>
        </p:blipFill>
        <p:spPr>
          <a:xfrm>
            <a:off x="220599" y="1959429"/>
            <a:ext cx="11750802" cy="3135086"/>
          </a:xfrm>
          <a:prstGeom prst="rect">
            <a:avLst/>
          </a:prstGeom>
        </p:spPr>
      </p:pic>
    </p:spTree>
    <p:extLst>
      <p:ext uri="{BB962C8B-B14F-4D97-AF65-F5344CB8AC3E}">
        <p14:creationId xmlns:p14="http://schemas.microsoft.com/office/powerpoint/2010/main" val="3313451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3DD6E753-5C28-C04E-946D-182BB937980C}"/>
              </a:ext>
            </a:extLst>
          </p:cNvPr>
          <p:cNvPicPr>
            <a:picLocks noChangeAspect="1"/>
          </p:cNvPicPr>
          <p:nvPr/>
        </p:nvPicPr>
        <p:blipFill rotWithShape="1">
          <a:blip r:embed="rId4">
            <a:extLst>
              <a:ext uri="{28A0092B-C50C-407E-A947-70E740481C1C}">
                <a14:useLocalDpi xmlns:a14="http://schemas.microsoft.com/office/drawing/2010/main" val="0"/>
              </a:ext>
            </a:extLst>
          </a:blip>
          <a:srcRect l="1569"/>
          <a:stretch/>
        </p:blipFill>
        <p:spPr>
          <a:xfrm>
            <a:off x="432485" y="1674993"/>
            <a:ext cx="11301003" cy="3942035"/>
          </a:xfrm>
          <a:prstGeom prst="rect">
            <a:avLst/>
          </a:prstGeom>
        </p:spPr>
      </p:pic>
    </p:spTree>
    <p:extLst>
      <p:ext uri="{BB962C8B-B14F-4D97-AF65-F5344CB8AC3E}">
        <p14:creationId xmlns:p14="http://schemas.microsoft.com/office/powerpoint/2010/main" val="27006016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Summary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Write Safer, less error prone code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Eliminate nulls, &amp; therefore null reference exceptions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Immutable by default</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Easily express your Business Logic within custom Types</a:t>
            </a:r>
          </a:p>
        </p:txBody>
      </p:sp>
    </p:spTree>
    <p:extLst>
      <p:ext uri="{BB962C8B-B14F-4D97-AF65-F5344CB8AC3E}">
        <p14:creationId xmlns:p14="http://schemas.microsoft.com/office/powerpoint/2010/main" val="132874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Takes a different approach to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Applications generally composed from functions, not classes.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898540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Next Steps</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slides, and all the code can be found here: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repo contains a list of F# learning resources </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Check out the F# Foundation, F# Mentorship Program and the F# Slack community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257756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a:bodyPr>
          <a:lstStyle/>
          <a:p>
            <a:r>
              <a:rPr lang="en-GB" b="1" dirty="0">
                <a:solidFill>
                  <a:schemeClr val="bg1"/>
                </a:solidFill>
                <a:latin typeface="Rajdhani Semibold" panose="02000000000000000000" pitchFamily="2" charset="77"/>
                <a:cs typeface="Rajdhani Semibold" panose="02000000000000000000" pitchFamily="2" charset="77"/>
              </a:rPr>
              <a:t>Questions</a:t>
            </a:r>
            <a:br>
              <a:rPr lang="en-GB" b="1" dirty="0"/>
            </a:br>
            <a:endParaRPr lang="en-US" dirty="0"/>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3" name="TextBox 2">
            <a:extLst>
              <a:ext uri="{FF2B5EF4-FFF2-40B4-BE49-F238E27FC236}">
                <a16:creationId xmlns:a16="http://schemas.microsoft.com/office/drawing/2014/main" id="{E3981D90-57BE-C944-8786-0EABD3379C0E}"/>
              </a:ext>
            </a:extLst>
          </p:cNvPr>
          <p:cNvSpPr txBox="1"/>
          <p:nvPr/>
        </p:nvSpPr>
        <p:spPr>
          <a:xfrm>
            <a:off x="2451045" y="3429000"/>
            <a:ext cx="7103166" cy="1323439"/>
          </a:xfrm>
          <a:prstGeom prst="rect">
            <a:avLst/>
          </a:prstGeom>
          <a:noFill/>
        </p:spPr>
        <p:txBody>
          <a:bodyPr wrap="square" rtlCol="0">
            <a:spAutoFit/>
          </a:bodyPr>
          <a:lstStyle/>
          <a:p>
            <a:pPr algn="ctr"/>
            <a:r>
              <a:rPr lang="en-US" sz="2000" dirty="0">
                <a:solidFill>
                  <a:schemeClr val="bg1"/>
                </a:solidFill>
                <a:latin typeface="Rajdhani Semibold" panose="02000000000000000000" pitchFamily="2" charset="77"/>
                <a:cs typeface="Rajdhani Semibold" panose="02000000000000000000" pitchFamily="2" charset="77"/>
              </a:rPr>
              <a:t>All slides &amp;, code samples:  </a:t>
            </a:r>
            <a:r>
              <a:rPr lang="en-US" sz="2000" dirty="0">
                <a:solidFill>
                  <a:schemeClr val="bg1"/>
                </a:solidFill>
                <a:latin typeface="Rajdhani Semibold" panose="02000000000000000000" pitchFamily="2" charset="77"/>
                <a:cs typeface="Rajdhani Semibold" panose="02000000000000000000" pitchFamily="2" charset="77"/>
                <a:hlinkClick r:id="rId6"/>
              </a:rPr>
              <a:t>https://bit.ly/2XxVZuC</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a:p>
            <a:pPr algn="ctr"/>
            <a:r>
              <a:rPr lang="en-US" sz="2000" dirty="0">
                <a:solidFill>
                  <a:schemeClr val="bg1"/>
                </a:solidFill>
                <a:latin typeface="Rajdhani Semibold" panose="02000000000000000000" pitchFamily="2" charset="77"/>
                <a:cs typeface="Rajdhani Semibold" panose="02000000000000000000" pitchFamily="2" charset="77"/>
              </a:rPr>
              <a:t>Learning Resources: </a:t>
            </a:r>
            <a:r>
              <a:rPr lang="en-US" sz="2000" dirty="0">
                <a:solidFill>
                  <a:schemeClr val="bg1"/>
                </a:solidFill>
                <a:latin typeface="Rajdhani Semibold" panose="02000000000000000000" pitchFamily="2" charset="77"/>
                <a:cs typeface="Rajdhani Semibold" panose="02000000000000000000" pitchFamily="2" charset="77"/>
                <a:hlinkClick r:id="rId7"/>
              </a:rPr>
              <a:t>https://bit.ly/3lZGR2k</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4362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4060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Once a value is assigned, it can never change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provides this out of the box for most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Things like thread safety are built in</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480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Expressions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returns something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void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Null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are no Statements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is an Expression!</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6333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Functions are low ceremony: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create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use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be passed around like values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Are entities in their own right; they don’t need to live on a class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2159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C9028D03-3FF0-F94B-8292-61CF6414F2B5}"/>
              </a:ext>
            </a:extLst>
          </p:cNvPr>
          <p:cNvPicPr>
            <a:picLocks noChangeAspect="1"/>
          </p:cNvPicPr>
          <p:nvPr/>
        </p:nvPicPr>
        <p:blipFill>
          <a:blip r:embed="rId4"/>
          <a:stretch>
            <a:fillRect/>
          </a:stretch>
        </p:blipFill>
        <p:spPr>
          <a:xfrm>
            <a:off x="-1" y="861362"/>
            <a:ext cx="12187881" cy="6093941"/>
          </a:xfrm>
          <a:prstGeom prst="rect">
            <a:avLst/>
          </a:prstGeom>
        </p:spPr>
      </p:pic>
      <p:sp>
        <p:nvSpPr>
          <p:cNvPr id="10" name="Title 1">
            <a:extLst>
              <a:ext uri="{FF2B5EF4-FFF2-40B4-BE49-F238E27FC236}">
                <a16:creationId xmlns:a16="http://schemas.microsoft.com/office/drawing/2014/main" id="{6FC0326C-E334-8147-875A-B60DD4534B65}"/>
              </a:ext>
            </a:extLst>
          </p:cNvPr>
          <p:cNvSpPr txBox="1">
            <a:spLocks/>
          </p:cNvSpPr>
          <p:nvPr/>
        </p:nvSpPr>
        <p:spPr>
          <a:xfrm>
            <a:off x="4287793" y="5599437"/>
            <a:ext cx="4286364"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Free Your Mind!</a:t>
            </a:r>
            <a:br>
              <a:rPr lang="en-GB" b="1" dirty="0"/>
            </a:br>
            <a:endParaRPr lang="en-US" dirty="0"/>
          </a:p>
        </p:txBody>
      </p:sp>
    </p:spTree>
    <p:extLst>
      <p:ext uri="{BB962C8B-B14F-4D97-AF65-F5344CB8AC3E}">
        <p14:creationId xmlns:p14="http://schemas.microsoft.com/office/powerpoint/2010/main" val="20145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16" name="Title 1">
            <a:extLst>
              <a:ext uri="{FF2B5EF4-FFF2-40B4-BE49-F238E27FC236}">
                <a16:creationId xmlns:a16="http://schemas.microsoft.com/office/drawing/2014/main" id="{35066A66-F9D0-7F4B-8F60-012E19B70C1C}"/>
              </a:ext>
            </a:extLst>
          </p:cNvPr>
          <p:cNvSpPr>
            <a:spLocks noGrp="1"/>
          </p:cNvSpPr>
          <p:nvPr>
            <p:ph type="ctrTitle"/>
          </p:nvPr>
        </p:nvSpPr>
        <p:spPr>
          <a:xfrm>
            <a:off x="506626" y="945357"/>
            <a:ext cx="7562335" cy="1655762"/>
          </a:xfrm>
        </p:spPr>
        <p:txBody>
          <a:bodyPr>
            <a:normAutofit/>
          </a:bodyPr>
          <a:lstStyle/>
          <a:p>
            <a:pPr algn="l"/>
            <a:r>
              <a:rPr lang="en-GB" sz="2700" b="1" dirty="0">
                <a:solidFill>
                  <a:schemeClr val="bg1"/>
                </a:solidFill>
                <a:latin typeface="Rajdhani Semibold" panose="02000000000000000000" pitchFamily="2" charset="77"/>
                <a:cs typeface="Rajdhani Semibold" panose="02000000000000000000" pitchFamily="2" charset="77"/>
              </a:rPr>
              <a:t>How I came to functional programming and F#</a:t>
            </a:r>
            <a:br>
              <a:rPr lang="en-GB" b="1" dirty="0">
                <a:latin typeface="Rajdhani Semibold" panose="02000000000000000000" pitchFamily="2" charset="77"/>
                <a:cs typeface="Rajdhani Semibold" panose="02000000000000000000" pitchFamily="2" charset="77"/>
              </a:rPr>
            </a:br>
            <a:endParaRPr lang="en-US" dirty="0">
              <a:latin typeface="Rajdhani Semibold" panose="02000000000000000000" pitchFamily="2" charset="77"/>
              <a:cs typeface="Rajdhani Semibold" panose="02000000000000000000" pitchFamily="2" charset="77"/>
            </a:endParaRPr>
          </a:p>
        </p:txBody>
      </p:sp>
      <p:sp>
        <p:nvSpPr>
          <p:cNvPr id="17" name="Subtitle 2">
            <a:extLst>
              <a:ext uri="{FF2B5EF4-FFF2-40B4-BE49-F238E27FC236}">
                <a16:creationId xmlns:a16="http://schemas.microsoft.com/office/drawing/2014/main" id="{97BB813C-C055-B34D-A2C9-CE6DC1B3D89A}"/>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Spoiler alert: It’s Jon Skeet’s Fault!</a:t>
            </a:r>
          </a:p>
        </p:txBody>
      </p:sp>
    </p:spTree>
    <p:extLst>
      <p:ext uri="{BB962C8B-B14F-4D97-AF65-F5344CB8AC3E}">
        <p14:creationId xmlns:p14="http://schemas.microsoft.com/office/powerpoint/2010/main" val="34861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Your already doing Functional Programming! </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cxnSp>
        <p:nvCxnSpPr>
          <p:cNvPr id="12" name="Straight Arrow Connector 11">
            <a:extLst>
              <a:ext uri="{FF2B5EF4-FFF2-40B4-BE49-F238E27FC236}">
                <a16:creationId xmlns:a16="http://schemas.microsoft.com/office/drawing/2014/main" id="{D3448F77-5086-4648-8F0A-D5A041D4A917}"/>
              </a:ext>
            </a:extLst>
          </p:cNvPr>
          <p:cNvCxnSpPr>
            <a:cxnSpLocks/>
          </p:cNvCxnSpPr>
          <p:nvPr/>
        </p:nvCxnSpPr>
        <p:spPr>
          <a:xfrm flipH="1">
            <a:off x="6487886" y="3304902"/>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0DA70-F983-004A-A9D9-B7D482BB2A00}"/>
              </a:ext>
            </a:extLst>
          </p:cNvPr>
          <p:cNvCxnSpPr>
            <a:cxnSpLocks/>
          </p:cNvCxnSpPr>
          <p:nvPr/>
        </p:nvCxnSpPr>
        <p:spPr>
          <a:xfrm flipH="1">
            <a:off x="6670766" y="3709850"/>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A6263F-3C57-6048-A392-2BF5156B1758}"/>
              </a:ext>
            </a:extLst>
          </p:cNvPr>
          <p:cNvCxnSpPr>
            <a:cxnSpLocks/>
          </p:cNvCxnSpPr>
          <p:nvPr/>
        </p:nvCxnSpPr>
        <p:spPr>
          <a:xfrm flipH="1">
            <a:off x="6096000" y="4114799"/>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4D42F-927E-914B-AECF-DBC99A2959BD}"/>
              </a:ext>
            </a:extLst>
          </p:cNvPr>
          <p:cNvCxnSpPr>
            <a:cxnSpLocks/>
          </p:cNvCxnSpPr>
          <p:nvPr/>
        </p:nvCxnSpPr>
        <p:spPr>
          <a:xfrm flipH="1">
            <a:off x="3361509" y="4475821"/>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6D2BCF65-A51C-2B46-9F64-3F46A3B479CD}"/>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Tree>
    <p:extLst>
      <p:ext uri="{BB962C8B-B14F-4D97-AF65-F5344CB8AC3E}">
        <p14:creationId xmlns:p14="http://schemas.microsoft.com/office/powerpoint/2010/main" val="35048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88BD1099-C3AF-844D-999C-03BD6A3704C6}"/>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11224" t="46044" r="9485" b="21662"/>
          <a:stretch/>
        </p:blipFill>
        <p:spPr>
          <a:xfrm>
            <a:off x="1752600" y="3492705"/>
            <a:ext cx="8817429" cy="878806"/>
          </a:xfrm>
          <a:prstGeom prst="rect">
            <a:avLst/>
          </a:prstGeom>
        </p:spPr>
      </p:pic>
    </p:spTree>
    <p:extLst>
      <p:ext uri="{BB962C8B-B14F-4D97-AF65-F5344CB8AC3E}">
        <p14:creationId xmlns:p14="http://schemas.microsoft.com/office/powerpoint/2010/main" val="341672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AF073664-F99D-4E48-9DA8-A769AAA167D0}"/>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24478" t="46044" r="43453" b="21662"/>
          <a:stretch/>
        </p:blipFill>
        <p:spPr>
          <a:xfrm>
            <a:off x="3226527" y="3492705"/>
            <a:ext cx="3566160" cy="878806"/>
          </a:xfrm>
          <a:prstGeom prst="rect">
            <a:avLst/>
          </a:prstGeom>
        </p:spPr>
      </p:pic>
    </p:spTree>
    <p:extLst>
      <p:ext uri="{BB962C8B-B14F-4D97-AF65-F5344CB8AC3E}">
        <p14:creationId xmlns:p14="http://schemas.microsoft.com/office/powerpoint/2010/main" val="28597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8DDC00CD-65ED-6C4F-A36E-E3FCA02FC272}"/>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5" y="4481852"/>
            <a:ext cx="318053" cy="404950"/>
          </a:xfrm>
          <a:prstGeom prst="rect">
            <a:avLst/>
          </a:prstGeom>
        </p:spPr>
      </p:pic>
    </p:spTree>
    <p:extLst>
      <p:ext uri="{BB962C8B-B14F-4D97-AF65-F5344CB8AC3E}">
        <p14:creationId xmlns:p14="http://schemas.microsoft.com/office/powerpoint/2010/main" val="152025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25BBC415-F87A-1C41-95E4-E546695D8E4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6" y="4481852"/>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30360" r="142" b="51281"/>
          <a:stretch/>
        </p:blipFill>
        <p:spPr>
          <a:xfrm>
            <a:off x="486469" y="3187336"/>
            <a:ext cx="11104606" cy="573380"/>
          </a:xfrm>
          <a:prstGeom prst="rect">
            <a:avLst/>
          </a:prstGeom>
        </p:spPr>
      </p:pic>
    </p:spTree>
    <p:extLst>
      <p:ext uri="{BB962C8B-B14F-4D97-AF65-F5344CB8AC3E}">
        <p14:creationId xmlns:p14="http://schemas.microsoft.com/office/powerpoint/2010/main" val="217880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626D5137-749A-DA4B-97C6-E1731946048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2" y="4468600"/>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44883" r="142" b="42061"/>
          <a:stretch/>
        </p:blipFill>
        <p:spPr>
          <a:xfrm>
            <a:off x="486469" y="3640944"/>
            <a:ext cx="11104606" cy="407754"/>
          </a:xfrm>
          <a:prstGeom prst="rect">
            <a:avLst/>
          </a:prstGeom>
        </p:spPr>
      </p:pic>
    </p:spTree>
    <p:extLst>
      <p:ext uri="{BB962C8B-B14F-4D97-AF65-F5344CB8AC3E}">
        <p14:creationId xmlns:p14="http://schemas.microsoft.com/office/powerpoint/2010/main" val="377585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857D8B0E-BF22-9847-85CA-1258F0C3407B}"/>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94836" y="4475801"/>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802" r="142" b="27536"/>
          <a:stretch/>
        </p:blipFill>
        <p:spPr>
          <a:xfrm>
            <a:off x="486469" y="4075610"/>
            <a:ext cx="11104606" cy="426695"/>
          </a:xfrm>
          <a:prstGeom prst="rect">
            <a:avLst/>
          </a:prstGeom>
        </p:spPr>
      </p:pic>
    </p:spTree>
    <p:extLst>
      <p:ext uri="{BB962C8B-B14F-4D97-AF65-F5344CB8AC3E}">
        <p14:creationId xmlns:p14="http://schemas.microsoft.com/office/powerpoint/2010/main" val="9854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69942" r="142" b="13619"/>
          <a:stretch/>
        </p:blipFill>
        <p:spPr>
          <a:xfrm>
            <a:off x="486469" y="4423571"/>
            <a:ext cx="11104606" cy="513402"/>
          </a:xfrm>
          <a:prstGeom prst="rect">
            <a:avLst/>
          </a:prstGeom>
        </p:spPr>
      </p:pic>
      <p:pic>
        <p:nvPicPr>
          <p:cNvPr id="16" name="Picture 15" descr="Text&#10;&#10;Description automatically generated">
            <a:extLst>
              <a:ext uri="{FF2B5EF4-FFF2-40B4-BE49-F238E27FC236}">
                <a16:creationId xmlns:a16="http://schemas.microsoft.com/office/drawing/2014/main" id="{627D3072-D5C3-A04A-AC4C-775C5859F123}"/>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3" y="4505519"/>
            <a:ext cx="318053" cy="404950"/>
          </a:xfrm>
          <a:prstGeom prst="rect">
            <a:avLst/>
          </a:prstGeom>
        </p:spPr>
      </p:pic>
      <p:pic>
        <p:nvPicPr>
          <p:cNvPr id="17" name="Picture 16" descr="Text&#10;&#10;Description automatically generated">
            <a:extLst>
              <a:ext uri="{FF2B5EF4-FFF2-40B4-BE49-F238E27FC236}">
                <a16:creationId xmlns:a16="http://schemas.microsoft.com/office/drawing/2014/main" id="{F270B8E7-FAB2-9B47-B8C7-3A69D89E49BC}"/>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52532" y="4504301"/>
            <a:ext cx="318053" cy="404950"/>
          </a:xfrm>
          <a:prstGeom prst="rect">
            <a:avLst/>
          </a:prstGeom>
        </p:spPr>
      </p:pic>
    </p:spTree>
    <p:extLst>
      <p:ext uri="{BB962C8B-B14F-4D97-AF65-F5344CB8AC3E}">
        <p14:creationId xmlns:p14="http://schemas.microsoft.com/office/powerpoint/2010/main" val="373842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4B3814F8-5372-7343-9FAF-8D5D596AF2E4}"/>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4" y="4482946"/>
            <a:ext cx="318053" cy="404950"/>
          </a:xfrm>
          <a:prstGeom prst="rect">
            <a:avLst/>
          </a:prstGeom>
        </p:spPr>
      </p:pic>
    </p:spTree>
    <p:extLst>
      <p:ext uri="{BB962C8B-B14F-4D97-AF65-F5344CB8AC3E}">
        <p14:creationId xmlns:p14="http://schemas.microsoft.com/office/powerpoint/2010/main" val="350493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5" name="TextBox 14">
            <a:extLst>
              <a:ext uri="{FF2B5EF4-FFF2-40B4-BE49-F238E27FC236}">
                <a16:creationId xmlns:a16="http://schemas.microsoft.com/office/drawing/2014/main" id="{289864FA-D7AF-4B42-9A78-F05F25EDACF0}"/>
              </a:ext>
            </a:extLst>
          </p:cNvPr>
          <p:cNvSpPr txBox="1"/>
          <p:nvPr/>
        </p:nvSpPr>
        <p:spPr>
          <a:xfrm>
            <a:off x="271848" y="6166022"/>
            <a:ext cx="11249591" cy="369332"/>
          </a:xfrm>
          <a:prstGeom prst="rect">
            <a:avLst/>
          </a:prstGeom>
          <a:noFill/>
        </p:spPr>
        <p:txBody>
          <a:bodyPr wrap="square" rtlCol="0">
            <a:spAutoFit/>
          </a:bodyPr>
          <a:lstStyle/>
          <a:p>
            <a:r>
              <a:rPr lang="en-US" dirty="0"/>
              <a:t>Original values remain unchanged via convention in C#!</a:t>
            </a:r>
          </a:p>
        </p:txBody>
      </p:sp>
      <p:pic>
        <p:nvPicPr>
          <p:cNvPr id="3" name="Picture 2" descr="Text&#10;&#10;Description automatically generated">
            <a:extLst>
              <a:ext uri="{FF2B5EF4-FFF2-40B4-BE49-F238E27FC236}">
                <a16:creationId xmlns:a16="http://schemas.microsoft.com/office/drawing/2014/main" id="{BFBA4005-6842-9A47-BA9F-94C25CD9A1D2}"/>
              </a:ext>
            </a:extLst>
          </p:cNvPr>
          <p:cNvPicPr>
            <a:picLocks noChangeAspect="1"/>
          </p:cNvPicPr>
          <p:nvPr/>
        </p:nvPicPr>
        <p:blipFill>
          <a:blip r:embed="rId4"/>
          <a:stretch>
            <a:fillRect/>
          </a:stretch>
        </p:blipFill>
        <p:spPr>
          <a:xfrm>
            <a:off x="432485" y="991545"/>
            <a:ext cx="11062829" cy="4916813"/>
          </a:xfrm>
          <a:prstGeom prst="rect">
            <a:avLst/>
          </a:prstGeom>
        </p:spPr>
      </p:pic>
      <p:pic>
        <p:nvPicPr>
          <p:cNvPr id="10" name="Picture 9" descr="Text&#10;&#10;Description automatically generated">
            <a:extLst>
              <a:ext uri="{FF2B5EF4-FFF2-40B4-BE49-F238E27FC236}">
                <a16:creationId xmlns:a16="http://schemas.microsoft.com/office/drawing/2014/main" id="{A31A7413-B99C-6B4B-AA53-F2A0C8229487}"/>
              </a:ext>
            </a:extLst>
          </p:cNvPr>
          <p:cNvPicPr>
            <a:picLocks noChangeAspect="1"/>
          </p:cNvPicPr>
          <p:nvPr/>
        </p:nvPicPr>
        <p:blipFill rotWithShape="1">
          <a:blip r:embed="rId5">
            <a:extLst>
              <a:ext uri="{28A0092B-C50C-407E-A947-70E740481C1C}">
                <a14:useLocalDpi xmlns:a14="http://schemas.microsoft.com/office/drawing/2010/main" val="0"/>
              </a:ext>
            </a:extLst>
          </a:blip>
          <a:srcRect l="63550" t="48576" r="33591" b="36543"/>
          <a:stretch/>
        </p:blipFill>
        <p:spPr>
          <a:xfrm>
            <a:off x="4148055" y="5197469"/>
            <a:ext cx="291423" cy="371045"/>
          </a:xfrm>
          <a:prstGeom prst="rect">
            <a:avLst/>
          </a:prstGeom>
        </p:spPr>
      </p:pic>
    </p:spTree>
    <p:extLst>
      <p:ext uri="{BB962C8B-B14F-4D97-AF65-F5344CB8AC3E}">
        <p14:creationId xmlns:p14="http://schemas.microsoft.com/office/powerpoint/2010/main" val="1182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943C59F-EA60-914F-880D-CD8AA7ABE6B9}"/>
              </a:ext>
            </a:extLst>
          </p:cNvPr>
          <p:cNvPicPr>
            <a:picLocks noChangeAspect="1"/>
          </p:cNvPicPr>
          <p:nvPr/>
        </p:nvPicPr>
        <p:blipFill>
          <a:blip r:embed="rId4"/>
          <a:stretch>
            <a:fillRect/>
          </a:stretch>
        </p:blipFill>
        <p:spPr>
          <a:xfrm>
            <a:off x="892800" y="1060893"/>
            <a:ext cx="3667014" cy="4615200"/>
          </a:xfrm>
          <a:prstGeom prst="rect">
            <a:avLst/>
          </a:prstGeom>
        </p:spPr>
      </p:pic>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GB" b="1" dirty="0">
                <a:solidFill>
                  <a:schemeClr val="bg1"/>
                </a:solidFill>
                <a:latin typeface="Rajdhani Semibold" panose="02000000000000000000" pitchFamily="2" charset="77"/>
                <a:cs typeface="Rajdhani Semibold" panose="02000000000000000000" pitchFamily="2" charset="77"/>
              </a:rPr>
              <a:t>Tomas </a:t>
            </a:r>
            <a:r>
              <a:rPr lang="en-GB" b="1" dirty="0" err="1">
                <a:solidFill>
                  <a:schemeClr val="bg1"/>
                </a:solidFill>
                <a:latin typeface="Rajdhani Semibold" panose="02000000000000000000" pitchFamily="2" charset="77"/>
                <a:cs typeface="Rajdhani Semibold" panose="02000000000000000000" pitchFamily="2" charset="77"/>
              </a:rPr>
              <a:t>Petricek</a:t>
            </a:r>
            <a:endParaRPr lang="en-GB" b="1" dirty="0">
              <a:solidFill>
                <a:schemeClr val="bg1"/>
              </a:solidFill>
              <a:latin typeface="Rajdhani Semibold" panose="02000000000000000000" pitchFamily="2" charset="77"/>
              <a:cs typeface="Rajdhani Semibold" panose="02000000000000000000" pitchFamily="2" charset="77"/>
            </a:endParaRPr>
          </a:p>
          <a:p>
            <a:r>
              <a:rPr lang="en-GB" dirty="0">
                <a:solidFill>
                  <a:schemeClr val="bg1"/>
                </a:solidFill>
                <a:latin typeface="Rajdhani Semibold" panose="02000000000000000000" pitchFamily="2" charset="77"/>
                <a:cs typeface="Rajdhani Semibold" panose="02000000000000000000" pitchFamily="2" charset="77"/>
              </a:rPr>
              <a:t>@</a:t>
            </a:r>
            <a:r>
              <a:rPr lang="en-GB" dirty="0" err="1">
                <a:solidFill>
                  <a:schemeClr val="bg1"/>
                </a:solidFill>
                <a:latin typeface="Rajdhani Semibold" panose="02000000000000000000" pitchFamily="2" charset="77"/>
                <a:cs typeface="Rajdhani Semibold" panose="02000000000000000000" pitchFamily="2" charset="77"/>
              </a:rPr>
              <a:t>tomaspetricek</a:t>
            </a:r>
            <a:endParaRPr lang="en-GB"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168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Time to look at some code</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3" name="Subtitle 2">
            <a:extLst>
              <a:ext uri="{FF2B5EF4-FFF2-40B4-BE49-F238E27FC236}">
                <a16:creationId xmlns:a16="http://schemas.microsoft.com/office/drawing/2014/main" id="{99B6BD8F-53B8-804C-AE78-6FB15A5827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8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2" name="Subtitle 2">
            <a:extLst>
              <a:ext uri="{FF2B5EF4-FFF2-40B4-BE49-F238E27FC236}">
                <a16:creationId xmlns:a16="http://schemas.microsoft.com/office/drawing/2014/main" id="{55FF9C0B-2945-5B47-BE5D-3A8A2A33B36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Familiar primitive types: int, decimal, datetime, string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Strongly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Type inference means we rarely need to specify Types</a:t>
            </a:r>
          </a:p>
        </p:txBody>
      </p:sp>
    </p:spTree>
    <p:extLst>
      <p:ext uri="{BB962C8B-B14F-4D97-AF65-F5344CB8AC3E}">
        <p14:creationId xmlns:p14="http://schemas.microsoft.com/office/powerpoint/2010/main" val="17817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pic>
        <p:nvPicPr>
          <p:cNvPr id="3" name="Picture 2" descr="Text, application&#10;&#10;Description automatically generated">
            <a:extLst>
              <a:ext uri="{FF2B5EF4-FFF2-40B4-BE49-F238E27FC236}">
                <a16:creationId xmlns:a16="http://schemas.microsoft.com/office/drawing/2014/main" id="{390AA3DF-998B-5945-BA5A-AC5D9013F3E0}"/>
              </a:ext>
            </a:extLst>
          </p:cNvPr>
          <p:cNvPicPr>
            <a:picLocks noChangeAspect="1"/>
          </p:cNvPicPr>
          <p:nvPr/>
        </p:nvPicPr>
        <p:blipFill>
          <a:blip r:embed="rId5"/>
          <a:stretch>
            <a:fillRect/>
          </a:stretch>
        </p:blipFill>
        <p:spPr>
          <a:xfrm>
            <a:off x="891250" y="1062000"/>
            <a:ext cx="7011455" cy="4528800"/>
          </a:xfrm>
          <a:prstGeom prst="rect">
            <a:avLst/>
          </a:prstGeom>
        </p:spPr>
      </p:pic>
      <p:pic>
        <p:nvPicPr>
          <p:cNvPr id="11" name="Picture 10" descr="Text, application&#10;&#10;Description automatically generated">
            <a:extLst>
              <a:ext uri="{FF2B5EF4-FFF2-40B4-BE49-F238E27FC236}">
                <a16:creationId xmlns:a16="http://schemas.microsoft.com/office/drawing/2014/main" id="{B98AFFF7-4B83-674E-AD62-6B6989063EC8}"/>
              </a:ext>
            </a:extLst>
          </p:cNvPr>
          <p:cNvPicPr>
            <a:picLocks noChangeAspect="1"/>
          </p:cNvPicPr>
          <p:nvPr/>
        </p:nvPicPr>
        <p:blipFill rotWithShape="1">
          <a:blip r:embed="rId5"/>
          <a:srcRect l="43157" t="31429" b="51081"/>
          <a:stretch/>
        </p:blipFill>
        <p:spPr>
          <a:xfrm>
            <a:off x="4395626" y="3737114"/>
            <a:ext cx="2478158" cy="791818"/>
          </a:xfrm>
          <a:prstGeom prst="rect">
            <a:avLst/>
          </a:prstGeom>
        </p:spPr>
      </p:pic>
      <p:pic>
        <p:nvPicPr>
          <p:cNvPr id="12" name="Picture 11" descr="Text, application&#10;&#10;Description automatically generated">
            <a:extLst>
              <a:ext uri="{FF2B5EF4-FFF2-40B4-BE49-F238E27FC236}">
                <a16:creationId xmlns:a16="http://schemas.microsoft.com/office/drawing/2014/main" id="{2D5BB895-CDE0-9340-8F6B-2C5BA8106C17}"/>
              </a:ext>
            </a:extLst>
          </p:cNvPr>
          <p:cNvPicPr>
            <a:picLocks noChangeAspect="1"/>
          </p:cNvPicPr>
          <p:nvPr/>
        </p:nvPicPr>
        <p:blipFill rotWithShape="1">
          <a:blip r:embed="rId5"/>
          <a:srcRect l="43157" t="31429" b="51081"/>
          <a:stretch/>
        </p:blipFill>
        <p:spPr>
          <a:xfrm>
            <a:off x="3156547" y="1062000"/>
            <a:ext cx="2478158" cy="791818"/>
          </a:xfrm>
          <a:prstGeom prst="rect">
            <a:avLst/>
          </a:prstGeom>
        </p:spPr>
      </p:pic>
    </p:spTree>
    <p:extLst>
      <p:ext uri="{BB962C8B-B14F-4D97-AF65-F5344CB8AC3E}">
        <p14:creationId xmlns:p14="http://schemas.microsoft.com/office/powerpoint/2010/main" val="380886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 application&#10;&#10;Description automatically generated">
            <a:extLst>
              <a:ext uri="{FF2B5EF4-FFF2-40B4-BE49-F238E27FC236}">
                <a16:creationId xmlns:a16="http://schemas.microsoft.com/office/drawing/2014/main" id="{CCCFE1B9-8411-AF4F-9CFC-BD0204EE2636}"/>
              </a:ext>
            </a:extLst>
          </p:cNvPr>
          <p:cNvPicPr>
            <a:picLocks noChangeAspect="1"/>
          </p:cNvPicPr>
          <p:nvPr/>
        </p:nvPicPr>
        <p:blipFill>
          <a:blip r:embed="rId4"/>
          <a:stretch>
            <a:fillRect/>
          </a:stretch>
        </p:blipFill>
        <p:spPr>
          <a:xfrm>
            <a:off x="852642" y="1030053"/>
            <a:ext cx="7008752" cy="4527054"/>
          </a:xfrm>
          <a:prstGeom prst="rect">
            <a:avLst/>
          </a:prstGeom>
        </p:spPr>
      </p:pic>
      <p:pic>
        <p:nvPicPr>
          <p:cNvPr id="15" name="Picture 14" descr="Text, application&#10;&#10;Description automatically generated">
            <a:extLst>
              <a:ext uri="{FF2B5EF4-FFF2-40B4-BE49-F238E27FC236}">
                <a16:creationId xmlns:a16="http://schemas.microsoft.com/office/drawing/2014/main" id="{1EF4B558-D722-B343-892F-31D007C5A46A}"/>
              </a:ext>
            </a:extLst>
          </p:cNvPr>
          <p:cNvPicPr>
            <a:picLocks noChangeAspect="1"/>
          </p:cNvPicPr>
          <p:nvPr/>
        </p:nvPicPr>
        <p:blipFill rotWithShape="1">
          <a:blip r:embed="rId4"/>
          <a:srcRect l="43157" t="31429" b="51081"/>
          <a:stretch/>
        </p:blipFill>
        <p:spPr>
          <a:xfrm>
            <a:off x="4191714" y="3648421"/>
            <a:ext cx="2478158" cy="791818"/>
          </a:xfrm>
          <a:prstGeom prst="rect">
            <a:avLst/>
          </a:prstGeom>
        </p:spPr>
      </p:pic>
      <p:pic>
        <p:nvPicPr>
          <p:cNvPr id="16" name="Picture 15" descr="Text, application&#10;&#10;Description automatically generated">
            <a:extLst>
              <a:ext uri="{FF2B5EF4-FFF2-40B4-BE49-F238E27FC236}">
                <a16:creationId xmlns:a16="http://schemas.microsoft.com/office/drawing/2014/main" id="{9CE3A90D-426A-724D-B7DE-96624CFAA11E}"/>
              </a:ext>
            </a:extLst>
          </p:cNvPr>
          <p:cNvPicPr>
            <a:picLocks noChangeAspect="1"/>
          </p:cNvPicPr>
          <p:nvPr/>
        </p:nvPicPr>
        <p:blipFill rotWithShape="1">
          <a:blip r:embed="rId4"/>
          <a:srcRect l="43157" t="31429" b="51081"/>
          <a:stretch/>
        </p:blipFill>
        <p:spPr>
          <a:xfrm>
            <a:off x="2944513" y="1193427"/>
            <a:ext cx="2478158" cy="791818"/>
          </a:xfrm>
          <a:prstGeom prst="rect">
            <a:avLst/>
          </a:prstGeom>
        </p:spPr>
      </p:pic>
      <p:sp>
        <p:nvSpPr>
          <p:cNvPr id="4" name="Rectangle 3">
            <a:extLst>
              <a:ext uri="{FF2B5EF4-FFF2-40B4-BE49-F238E27FC236}">
                <a16:creationId xmlns:a16="http://schemas.microsoft.com/office/drawing/2014/main" id="{6D0C7E2B-EA02-B94F-AC44-390FB591FFFD}"/>
              </a:ext>
            </a:extLst>
          </p:cNvPr>
          <p:cNvSpPr/>
          <p:nvPr/>
        </p:nvSpPr>
        <p:spPr>
          <a:xfrm>
            <a:off x="861268" y="1046234"/>
            <a:ext cx="7124715" cy="45288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 application&#10;&#10;Description automatically generated">
            <a:extLst>
              <a:ext uri="{FF2B5EF4-FFF2-40B4-BE49-F238E27FC236}">
                <a16:creationId xmlns:a16="http://schemas.microsoft.com/office/drawing/2014/main" id="{7F1F46A0-0B90-4E44-A296-37787CF5E130}"/>
              </a:ext>
            </a:extLst>
          </p:cNvPr>
          <p:cNvPicPr>
            <a:picLocks noChangeAspect="1"/>
          </p:cNvPicPr>
          <p:nvPr/>
        </p:nvPicPr>
        <p:blipFill rotWithShape="1">
          <a:blip r:embed="rId4"/>
          <a:srcRect t="61639" r="52016" b="21688"/>
          <a:stretch/>
        </p:blipFill>
        <p:spPr>
          <a:xfrm>
            <a:off x="831616" y="3730491"/>
            <a:ext cx="3363017" cy="754766"/>
          </a:xfrm>
          <a:prstGeom prst="rect">
            <a:avLst/>
          </a:prstGeom>
        </p:spPr>
      </p:pic>
      <p:pic>
        <p:nvPicPr>
          <p:cNvPr id="24" name="Picture 23" descr="Text, application&#10;&#10;Description automatically generated">
            <a:extLst>
              <a:ext uri="{FF2B5EF4-FFF2-40B4-BE49-F238E27FC236}">
                <a16:creationId xmlns:a16="http://schemas.microsoft.com/office/drawing/2014/main" id="{648A027E-9E85-C149-87C7-F8EF49B8BB4A}"/>
              </a:ext>
            </a:extLst>
          </p:cNvPr>
          <p:cNvPicPr>
            <a:picLocks noChangeAspect="1"/>
          </p:cNvPicPr>
          <p:nvPr/>
        </p:nvPicPr>
        <p:blipFill rotWithShape="1">
          <a:blip r:embed="rId4"/>
          <a:srcRect l="2175" t="5581" r="67678" b="82988"/>
          <a:stretch/>
        </p:blipFill>
        <p:spPr>
          <a:xfrm>
            <a:off x="831616" y="1321846"/>
            <a:ext cx="2112897" cy="517438"/>
          </a:xfrm>
          <a:prstGeom prst="rect">
            <a:avLst/>
          </a:prstGeom>
        </p:spPr>
      </p:pic>
    </p:spTree>
    <p:extLst>
      <p:ext uri="{BB962C8B-B14F-4D97-AF65-F5344CB8AC3E}">
        <p14:creationId xmlns:p14="http://schemas.microsoft.com/office/powerpoint/2010/main" val="157228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15B44A-2E05-AC4B-83E3-48045491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2434429"/>
            <a:ext cx="7008751" cy="2049169"/>
          </a:xfrm>
          <a:prstGeom prst="rect">
            <a:avLst/>
          </a:prstGeom>
        </p:spPr>
      </p:pic>
      <p:sp>
        <p:nvSpPr>
          <p:cNvPr id="15" name="TextBox 14">
            <a:extLst>
              <a:ext uri="{FF2B5EF4-FFF2-40B4-BE49-F238E27FC236}">
                <a16:creationId xmlns:a16="http://schemas.microsoft.com/office/drawing/2014/main" id="{2DDD1937-BFFE-1B44-9D64-0AC60A439C83}"/>
              </a:ext>
            </a:extLst>
          </p:cNvPr>
          <p:cNvSpPr txBox="1"/>
          <p:nvPr/>
        </p:nvSpPr>
        <p:spPr>
          <a:xfrm>
            <a:off x="271848" y="6166022"/>
            <a:ext cx="11249591" cy="369332"/>
          </a:xfrm>
          <a:prstGeom prst="rect">
            <a:avLst/>
          </a:prstGeom>
          <a:noFill/>
        </p:spPr>
        <p:txBody>
          <a:bodyPr wrap="square" rtlCol="0">
            <a:spAutoFit/>
          </a:bodyPr>
          <a:lstStyle/>
          <a:p>
            <a:r>
              <a:rPr lang="en-GB" dirty="0"/>
              <a:t>//The type ‘string’ does not match the type ‘int’</a:t>
            </a:r>
          </a:p>
        </p:txBody>
      </p:sp>
    </p:spTree>
    <p:extLst>
      <p:ext uri="{BB962C8B-B14F-4D97-AF65-F5344CB8AC3E}">
        <p14:creationId xmlns:p14="http://schemas.microsoft.com/office/powerpoint/2010/main" val="362016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Tree>
    <p:extLst>
      <p:ext uri="{BB962C8B-B14F-4D97-AF65-F5344CB8AC3E}">
        <p14:creationId xmlns:p14="http://schemas.microsoft.com/office/powerpoint/2010/main" val="196617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19410" b="64907"/>
          <a:stretch/>
        </p:blipFill>
        <p:spPr>
          <a:xfrm>
            <a:off x="897878" y="2434429"/>
            <a:ext cx="6998716" cy="469686"/>
          </a:xfrm>
          <a:prstGeom prst="rect">
            <a:avLst/>
          </a:prstGeom>
        </p:spPr>
      </p:pic>
    </p:spTree>
    <p:extLst>
      <p:ext uri="{BB962C8B-B14F-4D97-AF65-F5344CB8AC3E}">
        <p14:creationId xmlns:p14="http://schemas.microsoft.com/office/powerpoint/2010/main" val="371423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49191" b="32225"/>
          <a:stretch/>
        </p:blipFill>
        <p:spPr>
          <a:xfrm>
            <a:off x="897878" y="3326295"/>
            <a:ext cx="6998716" cy="556591"/>
          </a:xfrm>
          <a:prstGeom prst="rect">
            <a:avLst/>
          </a:prstGeom>
        </p:spPr>
      </p:pic>
    </p:spTree>
    <p:extLst>
      <p:ext uri="{BB962C8B-B14F-4D97-AF65-F5344CB8AC3E}">
        <p14:creationId xmlns:p14="http://schemas.microsoft.com/office/powerpoint/2010/main" val="3936923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65563" b="15717"/>
          <a:stretch/>
        </p:blipFill>
        <p:spPr>
          <a:xfrm>
            <a:off x="897878" y="3816626"/>
            <a:ext cx="6998716" cy="560674"/>
          </a:xfrm>
          <a:prstGeom prst="rect">
            <a:avLst/>
          </a:prstGeom>
        </p:spPr>
      </p:pic>
    </p:spTree>
    <p:extLst>
      <p:ext uri="{BB962C8B-B14F-4D97-AF65-F5344CB8AC3E}">
        <p14:creationId xmlns:p14="http://schemas.microsoft.com/office/powerpoint/2010/main" val="9690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35702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r>
              <a:rPr lang="en-GB" b="1" dirty="0">
                <a:solidFill>
                  <a:schemeClr val="bg1"/>
                </a:solidFill>
              </a:rPr>
              <a:t>Isaac Abraham</a:t>
            </a:r>
          </a:p>
          <a:p>
            <a:r>
              <a:rPr lang="en-GB" dirty="0">
                <a:solidFill>
                  <a:schemeClr val="bg1"/>
                </a:solidFill>
              </a:rPr>
              <a:t>@</a:t>
            </a:r>
            <a:r>
              <a:rPr lang="en-GB" dirty="0" err="1">
                <a:solidFill>
                  <a:schemeClr val="bg1"/>
                </a:solidFill>
              </a:rPr>
              <a:t>isaac_abraham</a:t>
            </a:r>
            <a:endParaRPr lang="en-GB"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38929222-1EC6-1C46-A863-3511B37238D5}"/>
              </a:ext>
            </a:extLst>
          </p:cNvPr>
          <p:cNvPicPr>
            <a:picLocks noChangeAspect="1"/>
          </p:cNvPicPr>
          <p:nvPr/>
        </p:nvPicPr>
        <p:blipFill>
          <a:blip r:embed="rId4"/>
          <a:stretch>
            <a:fillRect/>
          </a:stretch>
        </p:blipFill>
        <p:spPr>
          <a:xfrm>
            <a:off x="892801" y="1062000"/>
            <a:ext cx="3668313" cy="4590000"/>
          </a:xfrm>
          <a:prstGeom prst="rect">
            <a:avLst/>
          </a:prstGeom>
        </p:spPr>
      </p:pic>
    </p:spTree>
    <p:extLst>
      <p:ext uri="{BB962C8B-B14F-4D97-AF65-F5344CB8AC3E}">
        <p14:creationId xmlns:p14="http://schemas.microsoft.com/office/powerpoint/2010/main" val="3706655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80312" b="73919"/>
          <a:stretch/>
        </p:blipFill>
        <p:spPr>
          <a:xfrm>
            <a:off x="463826" y="2019883"/>
            <a:ext cx="1989142" cy="53778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0024" y="-133045"/>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51258" r="72193" b="20005"/>
          <a:stretch/>
        </p:blipFill>
        <p:spPr>
          <a:xfrm>
            <a:off x="437321" y="3442252"/>
            <a:ext cx="2809461" cy="994570"/>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47680"/>
            <a:ext cx="1989142" cy="1989142"/>
          </a:xfrm>
          <a:prstGeom prst="rect">
            <a:avLst/>
          </a:prstGeom>
        </p:spPr>
      </p:pic>
    </p:spTree>
    <p:extLst>
      <p:ext uri="{BB962C8B-B14F-4D97-AF65-F5344CB8AC3E}">
        <p14:creationId xmlns:p14="http://schemas.microsoft.com/office/powerpoint/2010/main" val="465321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21" name="Picture 20" descr="Text&#10;&#10;Description automatically generated">
            <a:extLst>
              <a:ext uri="{FF2B5EF4-FFF2-40B4-BE49-F238E27FC236}">
                <a16:creationId xmlns:a16="http://schemas.microsoft.com/office/drawing/2014/main" id="{487FF0E6-FCC9-8B4A-B5ED-022CBC2D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84" y="2050867"/>
            <a:ext cx="9456097" cy="2634534"/>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5"/>
          <a:stretch>
            <a:fillRect/>
          </a:stretch>
        </p:blipFill>
        <p:spPr>
          <a:xfrm>
            <a:off x="9311608" y="2434429"/>
            <a:ext cx="1989142" cy="1989142"/>
          </a:xfrm>
          <a:prstGeom prst="rect">
            <a:avLst/>
          </a:prstGeom>
        </p:spPr>
      </p:pic>
      <p:sp>
        <p:nvSpPr>
          <p:cNvPr id="22" name="TextBox 21">
            <a:extLst>
              <a:ext uri="{FF2B5EF4-FFF2-40B4-BE49-F238E27FC236}">
                <a16:creationId xmlns:a16="http://schemas.microsoft.com/office/drawing/2014/main" id="{E3274059-6457-9940-BCA0-3E48FA9EEA25}"/>
              </a:ext>
            </a:extLst>
          </p:cNvPr>
          <p:cNvSpPr txBox="1"/>
          <p:nvPr/>
        </p:nvSpPr>
        <p:spPr>
          <a:xfrm>
            <a:off x="271848" y="6166022"/>
            <a:ext cx="11249591" cy="646331"/>
          </a:xfrm>
          <a:prstGeom prst="rect">
            <a:avLst/>
          </a:prstGeom>
          <a:noFill/>
        </p:spPr>
        <p:txBody>
          <a:bodyPr wrap="square" rtlCol="0">
            <a:spAutoFit/>
          </a:bodyPr>
          <a:lstStyle/>
          <a:p>
            <a:r>
              <a:rPr lang="en-GB" dirty="0"/>
              <a:t>//  [FS0001] Type mismatch. Expecting a 'int -&gt; 'a' but given a 'unit -&gt; int’  </a:t>
            </a:r>
          </a:p>
          <a:p>
            <a:r>
              <a:rPr lang="en-GB" dirty="0"/>
              <a:t>// The type 'int' does not match the type 'unit'</a:t>
            </a:r>
          </a:p>
        </p:txBody>
      </p:sp>
    </p:spTree>
    <p:extLst>
      <p:ext uri="{BB962C8B-B14F-4D97-AF65-F5344CB8AC3E}">
        <p14:creationId xmlns:p14="http://schemas.microsoft.com/office/powerpoint/2010/main" val="172441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23" name="Title 1">
            <a:extLst>
              <a:ext uri="{FF2B5EF4-FFF2-40B4-BE49-F238E27FC236}">
                <a16:creationId xmlns:a16="http://schemas.microsoft.com/office/drawing/2014/main" id="{404321FE-C72E-0E4C-8A6B-8482BAFFBBB9}"/>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24" name="Subtitle 2">
            <a:extLst>
              <a:ext uri="{FF2B5EF4-FFF2-40B4-BE49-F238E27FC236}">
                <a16:creationId xmlns:a16="http://schemas.microsoft.com/office/drawing/2014/main" id="{A87E071E-0FEC-944E-922B-442BE4C0E9B9}"/>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Best of both:</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Safety of a strongly Typed language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Light-weight expressiveness of dynamic language</a:t>
            </a:r>
          </a:p>
        </p:txBody>
      </p:sp>
    </p:spTree>
    <p:extLst>
      <p:ext uri="{BB962C8B-B14F-4D97-AF65-F5344CB8AC3E}">
        <p14:creationId xmlns:p14="http://schemas.microsoft.com/office/powerpoint/2010/main" val="70723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20952"/>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Module System – First Class Functions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3D390F8E-5BBA-7A4F-88BA-95D020A273BF}"/>
              </a:ext>
            </a:extLst>
          </p:cNvPr>
          <p:cNvPicPr>
            <a:picLocks noChangeAspect="1"/>
          </p:cNvPicPr>
          <p:nvPr/>
        </p:nvPicPr>
        <p:blipFill rotWithShape="1">
          <a:blip r:embed="rId4">
            <a:extLst>
              <a:ext uri="{28A0092B-C50C-407E-A947-70E740481C1C}">
                <a14:useLocalDpi xmlns:a14="http://schemas.microsoft.com/office/drawing/2010/main" val="0"/>
              </a:ext>
            </a:extLst>
          </a:blip>
          <a:srcRect l="2470" t="1872"/>
          <a:stretch/>
        </p:blipFill>
        <p:spPr>
          <a:xfrm>
            <a:off x="892800" y="1062000"/>
            <a:ext cx="6648994" cy="4488063"/>
          </a:xfrm>
          <a:prstGeom prst="rect">
            <a:avLst/>
          </a:prstGeom>
        </p:spPr>
      </p:pic>
    </p:spTree>
    <p:extLst>
      <p:ext uri="{BB962C8B-B14F-4D97-AF65-F5344CB8AC3E}">
        <p14:creationId xmlns:p14="http://schemas.microsoft.com/office/powerpoint/2010/main" val="171445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not as scary as it sounds!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Scott </a:t>
            </a:r>
            <a:r>
              <a:rPr lang="en-US" dirty="0" err="1">
                <a:solidFill>
                  <a:schemeClr val="bg1"/>
                </a:solidFill>
                <a:latin typeface="Rajdhani Semibold" panose="02000000000000000000" pitchFamily="2" charset="77"/>
                <a:cs typeface="Rajdhani Semibold" panose="02000000000000000000" pitchFamily="2" charset="77"/>
              </a:rPr>
              <a:t>Wlaschin</a:t>
            </a:r>
            <a:r>
              <a:rPr lang="en-US" dirty="0">
                <a:solidFill>
                  <a:schemeClr val="bg1"/>
                </a:solidFill>
                <a:latin typeface="Rajdhani Semibold" panose="02000000000000000000" pitchFamily="2" charset="77"/>
                <a:cs typeface="Rajdhani Semibold" panose="02000000000000000000" pitchFamily="2" charset="77"/>
              </a:rPr>
              <a:t> * refers to the ‘composable Type system’</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Types together to create larger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those larger Types together to create even bigger, and so on…</a:t>
            </a:r>
          </a:p>
        </p:txBody>
      </p:sp>
      <p:sp>
        <p:nvSpPr>
          <p:cNvPr id="11" name="TextBox 10">
            <a:extLst>
              <a:ext uri="{FF2B5EF4-FFF2-40B4-BE49-F238E27FC236}">
                <a16:creationId xmlns:a16="http://schemas.microsoft.com/office/drawing/2014/main" id="{F72308DC-F8CA-CA48-A8D7-CB85DDA91D7F}"/>
              </a:ext>
            </a:extLst>
          </p:cNvPr>
          <p:cNvSpPr txBox="1"/>
          <p:nvPr/>
        </p:nvSpPr>
        <p:spPr>
          <a:xfrm>
            <a:off x="271848" y="6166022"/>
            <a:ext cx="11249591" cy="369332"/>
          </a:xfrm>
          <a:prstGeom prst="rect">
            <a:avLst/>
          </a:prstGeom>
          <a:noFill/>
        </p:spPr>
        <p:txBody>
          <a:bodyPr wrap="square" rtlCol="0">
            <a:spAutoFit/>
          </a:bodyPr>
          <a:lstStyle/>
          <a:p>
            <a:r>
              <a:rPr lang="en-GB" dirty="0"/>
              <a:t>See </a:t>
            </a:r>
            <a:r>
              <a:rPr lang="en-GB" dirty="0" err="1"/>
              <a:t>FSharpForFunAndProfit.com</a:t>
            </a:r>
            <a:r>
              <a:rPr lang="en-GB" dirty="0"/>
              <a:t> or Domain Modelling Made Functional</a:t>
            </a:r>
          </a:p>
        </p:txBody>
      </p:sp>
    </p:spTree>
    <p:extLst>
      <p:ext uri="{BB962C8B-B14F-4D97-AF65-F5344CB8AC3E}">
        <p14:creationId xmlns:p14="http://schemas.microsoft.com/office/powerpoint/2010/main" val="36536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So, what!?!</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2 ways to compose Types together:</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And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Or Types (Or Choice Types)</a:t>
            </a:r>
          </a:p>
        </p:txBody>
      </p:sp>
    </p:spTree>
    <p:extLst>
      <p:ext uri="{BB962C8B-B14F-4D97-AF65-F5344CB8AC3E}">
        <p14:creationId xmlns:p14="http://schemas.microsoft.com/office/powerpoint/2010/main" val="1923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And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8567975-04A2-824C-98F5-61842354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00" y="1062000"/>
            <a:ext cx="6921904" cy="4157949"/>
          </a:xfrm>
          <a:prstGeom prst="rect">
            <a:avLst/>
          </a:prstGeom>
        </p:spPr>
      </p:pic>
      <p:sp>
        <p:nvSpPr>
          <p:cNvPr id="7" name="TextBox 6">
            <a:extLst>
              <a:ext uri="{FF2B5EF4-FFF2-40B4-BE49-F238E27FC236}">
                <a16:creationId xmlns:a16="http://schemas.microsoft.com/office/drawing/2014/main" id="{851297C6-E6B6-F149-BC06-D45CBB4708A7}"/>
              </a:ext>
            </a:extLst>
          </p:cNvPr>
          <p:cNvSpPr txBox="1"/>
          <p:nvPr/>
        </p:nvSpPr>
        <p:spPr>
          <a:xfrm>
            <a:off x="271848" y="6166022"/>
            <a:ext cx="11249591" cy="369332"/>
          </a:xfrm>
          <a:prstGeom prst="rect">
            <a:avLst/>
          </a:prstGeom>
          <a:noFill/>
        </p:spPr>
        <p:txBody>
          <a:bodyPr wrap="square" rtlCol="0">
            <a:spAutoFit/>
          </a:bodyPr>
          <a:lstStyle/>
          <a:p>
            <a:r>
              <a:rPr lang="en-GB" dirty="0"/>
              <a:t>Sometime called Product Types</a:t>
            </a:r>
          </a:p>
        </p:txBody>
      </p:sp>
    </p:spTree>
    <p:extLst>
      <p:ext uri="{BB962C8B-B14F-4D97-AF65-F5344CB8AC3E}">
        <p14:creationId xmlns:p14="http://schemas.microsoft.com/office/powerpoint/2010/main" val="1614702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Or Types…one of several options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Implemented via ‘Discriminated Union’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Allow values to be one of multiple Types</a:t>
            </a:r>
          </a:p>
        </p:txBody>
      </p:sp>
      <p:sp>
        <p:nvSpPr>
          <p:cNvPr id="11" name="TextBox 10">
            <a:extLst>
              <a:ext uri="{FF2B5EF4-FFF2-40B4-BE49-F238E27FC236}">
                <a16:creationId xmlns:a16="http://schemas.microsoft.com/office/drawing/2014/main" id="{BE41A303-A692-B34A-A7FE-B2C4FF6F06E4}"/>
              </a:ext>
            </a:extLst>
          </p:cNvPr>
          <p:cNvSpPr txBox="1"/>
          <p:nvPr/>
        </p:nvSpPr>
        <p:spPr>
          <a:xfrm>
            <a:off x="271848" y="6166022"/>
            <a:ext cx="11249591" cy="369332"/>
          </a:xfrm>
          <a:prstGeom prst="rect">
            <a:avLst/>
          </a:prstGeom>
          <a:noFill/>
        </p:spPr>
        <p:txBody>
          <a:bodyPr wrap="square" rtlCol="0">
            <a:spAutoFit/>
          </a:bodyPr>
          <a:lstStyle/>
          <a:p>
            <a:r>
              <a:rPr lang="en-GB" dirty="0"/>
              <a:t>Sometime called Sum Types</a:t>
            </a:r>
          </a:p>
        </p:txBody>
      </p:sp>
    </p:spTree>
    <p:extLst>
      <p:ext uri="{BB962C8B-B14F-4D97-AF65-F5344CB8AC3E}">
        <p14:creationId xmlns:p14="http://schemas.microsoft.com/office/powerpoint/2010/main" val="254857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9E3F19E-54E9-0941-9201-AD37644CF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49" y="1061999"/>
            <a:ext cx="6921903" cy="4390987"/>
          </a:xfrm>
          <a:prstGeom prst="rect">
            <a:avLst/>
          </a:prstGeom>
        </p:spPr>
      </p:pic>
    </p:spTree>
    <p:extLst>
      <p:ext uri="{BB962C8B-B14F-4D97-AF65-F5344CB8AC3E}">
        <p14:creationId xmlns:p14="http://schemas.microsoft.com/office/powerpoint/2010/main" val="381281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 and what can I use it for?</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‘Functional-First’ </a:t>
            </a:r>
            <a:r>
              <a:rPr lang="en-US" dirty="0" err="1">
                <a:solidFill>
                  <a:schemeClr val="bg1"/>
                </a:solidFill>
                <a:latin typeface="Rajdhani Semibold" panose="02000000000000000000" pitchFamily="2" charset="77"/>
                <a:cs typeface="Rajdhani Semibold" panose="02000000000000000000" pitchFamily="2" charset="77"/>
              </a:rPr>
              <a:t>flavour</a:t>
            </a:r>
            <a:r>
              <a:rPr lang="en-US" dirty="0">
                <a:solidFill>
                  <a:schemeClr val="bg1"/>
                </a:solidFill>
                <a:latin typeface="Rajdhani Semibold" panose="02000000000000000000" pitchFamily="2" charset="77"/>
                <a:cs typeface="Rajdhani Semibold" panose="02000000000000000000" pitchFamily="2" charset="77"/>
              </a:rPr>
              <a:t> of </a:t>
            </a:r>
            <a:r>
              <a:rPr lang="en-US" dirty="0" err="1">
                <a:solidFill>
                  <a:schemeClr val="bg1"/>
                </a:solidFill>
                <a:latin typeface="Rajdhani Semibold" panose="02000000000000000000" pitchFamily="2" charset="77"/>
                <a:cs typeface="Rajdhani Semibold" panose="02000000000000000000" pitchFamily="2" charset="77"/>
              </a:rPr>
              <a:t>.Net</a:t>
            </a: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General purpose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Statically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Range of uses:</a:t>
            </a:r>
          </a:p>
          <a:p>
            <a:pPr lvl="1" algn="l"/>
            <a:r>
              <a:rPr lang="en-US" dirty="0">
                <a:solidFill>
                  <a:schemeClr val="bg1"/>
                </a:solidFill>
                <a:latin typeface="Rajdhani Semibold" panose="02000000000000000000" pitchFamily="2" charset="77"/>
                <a:cs typeface="Rajdhani Semibold" panose="02000000000000000000" pitchFamily="2" charset="77"/>
              </a:rPr>
              <a:t>	Web, desktop, console app, scripting,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global tools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02042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74F55862-839B-BA49-9D38-3D8CFBEB23E5}"/>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4299" r="4589" b="3411"/>
          <a:stretch/>
        </p:blipFill>
        <p:spPr>
          <a:xfrm>
            <a:off x="892800" y="1062000"/>
            <a:ext cx="9423262" cy="4402183"/>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589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1432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35282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83047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47249" r="2611" b="2539"/>
          <a:stretch/>
        </p:blipFill>
        <p:spPr>
          <a:xfrm>
            <a:off x="865124" y="3278776"/>
            <a:ext cx="9314336" cy="2578557"/>
          </a:xfrm>
          <a:prstGeom prst="rect">
            <a:avLst/>
          </a:prstGeom>
        </p:spPr>
      </p:pic>
    </p:spTree>
    <p:extLst>
      <p:ext uri="{BB962C8B-B14F-4D97-AF65-F5344CB8AC3E}">
        <p14:creationId xmlns:p14="http://schemas.microsoft.com/office/powerpoint/2010/main" val="44364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62257" r="2611" b="17277"/>
          <a:stretch/>
        </p:blipFill>
        <p:spPr>
          <a:xfrm>
            <a:off x="865124" y="4049486"/>
            <a:ext cx="9314336" cy="1051005"/>
          </a:xfrm>
          <a:prstGeom prst="rect">
            <a:avLst/>
          </a:prstGeom>
        </p:spPr>
      </p:pic>
    </p:spTree>
    <p:extLst>
      <p:ext uri="{BB962C8B-B14F-4D97-AF65-F5344CB8AC3E}">
        <p14:creationId xmlns:p14="http://schemas.microsoft.com/office/powerpoint/2010/main" val="472136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5471" t="65950" r="63365" b="17277"/>
          <a:stretch/>
        </p:blipFill>
        <p:spPr>
          <a:xfrm>
            <a:off x="1685109" y="4239128"/>
            <a:ext cx="2194560" cy="861363"/>
          </a:xfrm>
          <a:prstGeom prst="rect">
            <a:avLst/>
          </a:prstGeom>
        </p:spPr>
      </p:pic>
    </p:spTree>
    <p:extLst>
      <p:ext uri="{BB962C8B-B14F-4D97-AF65-F5344CB8AC3E}">
        <p14:creationId xmlns:p14="http://schemas.microsoft.com/office/powerpoint/2010/main" val="413015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33235" t="65950" r="9572" b="17277"/>
          <a:stretch/>
        </p:blipFill>
        <p:spPr>
          <a:xfrm>
            <a:off x="3526971" y="4239128"/>
            <a:ext cx="5930538" cy="861363"/>
          </a:xfrm>
          <a:prstGeom prst="rect">
            <a:avLst/>
          </a:prstGeom>
        </p:spPr>
      </p:pic>
    </p:spTree>
    <p:extLst>
      <p:ext uri="{BB962C8B-B14F-4D97-AF65-F5344CB8AC3E}">
        <p14:creationId xmlns:p14="http://schemas.microsoft.com/office/powerpoint/2010/main" val="14265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57206" r="62949" b="37375"/>
          <a:stretch/>
        </p:blipFill>
        <p:spPr>
          <a:xfrm>
            <a:off x="1139687" y="3790122"/>
            <a:ext cx="2782956" cy="278295"/>
          </a:xfrm>
          <a:prstGeom prst="rect">
            <a:avLst/>
          </a:prstGeom>
        </p:spPr>
      </p:pic>
    </p:spTree>
    <p:extLst>
      <p:ext uri="{BB962C8B-B14F-4D97-AF65-F5344CB8AC3E}">
        <p14:creationId xmlns:p14="http://schemas.microsoft.com/office/powerpoint/2010/main" val="544339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85072" r="19753" b="2137"/>
          <a:stretch/>
        </p:blipFill>
        <p:spPr>
          <a:xfrm>
            <a:off x="1139686" y="5221357"/>
            <a:ext cx="7262191" cy="656928"/>
          </a:xfrm>
          <a:prstGeom prst="rect">
            <a:avLst/>
          </a:prstGeom>
        </p:spPr>
      </p:pic>
    </p:spTree>
    <p:extLst>
      <p:ext uri="{BB962C8B-B14F-4D97-AF65-F5344CB8AC3E}">
        <p14:creationId xmlns:p14="http://schemas.microsoft.com/office/powerpoint/2010/main" val="17259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Full Stack F#</a:t>
            </a:r>
            <a:br>
              <a:rPr lang="en-GB" b="1" dirty="0"/>
            </a:br>
            <a:endParaRPr lang="en-US"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Logo&#10;&#10;Description automatically generated">
            <a:extLst>
              <a:ext uri="{FF2B5EF4-FFF2-40B4-BE49-F238E27FC236}">
                <a16:creationId xmlns:a16="http://schemas.microsoft.com/office/drawing/2014/main" id="{32645438-B5C5-F044-BE41-A767CC3B4558}"/>
              </a:ext>
            </a:extLst>
          </p:cNvPr>
          <p:cNvPicPr>
            <a:picLocks noChangeAspect="1"/>
          </p:cNvPicPr>
          <p:nvPr/>
        </p:nvPicPr>
        <p:blipFill>
          <a:blip r:embed="rId4"/>
          <a:stretch>
            <a:fillRect/>
          </a:stretch>
        </p:blipFill>
        <p:spPr>
          <a:xfrm>
            <a:off x="4514702" y="2434429"/>
            <a:ext cx="2830445" cy="2090396"/>
          </a:xfrm>
          <a:prstGeom prst="rect">
            <a:avLst/>
          </a:prstGeom>
        </p:spPr>
      </p:pic>
      <p:pic>
        <p:nvPicPr>
          <p:cNvPr id="10" name="Picture 9" descr="Icon&#10;&#10;Description automatically generated">
            <a:extLst>
              <a:ext uri="{FF2B5EF4-FFF2-40B4-BE49-F238E27FC236}">
                <a16:creationId xmlns:a16="http://schemas.microsoft.com/office/drawing/2014/main" id="{D369A34F-29C0-3641-8A7D-FCCE3AD023B3}"/>
              </a:ext>
            </a:extLst>
          </p:cNvPr>
          <p:cNvPicPr>
            <a:picLocks noChangeAspect="1"/>
          </p:cNvPicPr>
          <p:nvPr/>
        </p:nvPicPr>
        <p:blipFill>
          <a:blip r:embed="rId5"/>
          <a:stretch>
            <a:fillRect/>
          </a:stretch>
        </p:blipFill>
        <p:spPr>
          <a:xfrm>
            <a:off x="891250" y="2685113"/>
            <a:ext cx="2380805" cy="1376403"/>
          </a:xfrm>
          <a:prstGeom prst="rect">
            <a:avLst/>
          </a:prstGeom>
        </p:spPr>
      </p:pic>
    </p:spTree>
    <p:extLst>
      <p:ext uri="{BB962C8B-B14F-4D97-AF65-F5344CB8AC3E}">
        <p14:creationId xmlns:p14="http://schemas.microsoft.com/office/powerpoint/2010/main" val="384705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687" t="4083" r="203" b="55442"/>
          <a:stretch/>
        </p:blipFill>
        <p:spPr>
          <a:xfrm>
            <a:off x="877764" y="1061999"/>
            <a:ext cx="9551338" cy="2078766"/>
          </a:xfrm>
          <a:prstGeom prst="rect">
            <a:avLst/>
          </a:prstGeom>
        </p:spPr>
      </p:pic>
    </p:spTree>
    <p:extLst>
      <p:ext uri="{BB962C8B-B14F-4D97-AF65-F5344CB8AC3E}">
        <p14:creationId xmlns:p14="http://schemas.microsoft.com/office/powerpoint/2010/main" val="3114299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Discriminated Unions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Opposite of what we do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Code for each option is dealt with in the same place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Rather than:</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distributed around the code base</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hidden under layers of indirection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851565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C5DC9C2-F9B5-C844-B981-2C71C4FE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0" y="1062000"/>
            <a:ext cx="6006362" cy="4723450"/>
          </a:xfrm>
          <a:prstGeom prst="rect">
            <a:avLst/>
          </a:prstGeom>
        </p:spPr>
      </p:pic>
    </p:spTree>
    <p:extLst>
      <p:ext uri="{BB962C8B-B14F-4D97-AF65-F5344CB8AC3E}">
        <p14:creationId xmlns:p14="http://schemas.microsoft.com/office/powerpoint/2010/main" val="1663217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FA4A6227-351B-714C-8C48-FD8AA70B4137}"/>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4036" r="4698" b="5350"/>
          <a:stretch/>
        </p:blipFill>
        <p:spPr>
          <a:xfrm>
            <a:off x="432485" y="1214847"/>
            <a:ext cx="11703027" cy="3487782"/>
          </a:xfrm>
          <a:prstGeom prst="rect">
            <a:avLst/>
          </a:prstGeom>
        </p:spPr>
      </p:pic>
      <p:sp>
        <p:nvSpPr>
          <p:cNvPr id="17" name="TextBox 16">
            <a:extLst>
              <a:ext uri="{FF2B5EF4-FFF2-40B4-BE49-F238E27FC236}">
                <a16:creationId xmlns:a16="http://schemas.microsoft.com/office/drawing/2014/main" id="{CE279FBC-C231-494C-A031-244D43A2E8B1}"/>
              </a:ext>
            </a:extLst>
          </p:cNvPr>
          <p:cNvSpPr txBox="1"/>
          <p:nvPr/>
        </p:nvSpPr>
        <p:spPr>
          <a:xfrm>
            <a:off x="271848" y="6166022"/>
            <a:ext cx="11249591" cy="646331"/>
          </a:xfrm>
          <a:prstGeom prst="rect">
            <a:avLst/>
          </a:prstGeom>
          <a:noFill/>
        </p:spPr>
        <p:txBody>
          <a:bodyPr wrap="square" rtlCol="0">
            <a:spAutoFit/>
          </a:bodyPr>
          <a:lstStyle/>
          <a:p>
            <a:r>
              <a:rPr lang="en-GB" dirty="0"/>
              <a:t>// [FS0025] Incomplete pattern matches on this expression. For example, the value 'Twitter (_)' may indicate a case not covered by the pattern(s).</a:t>
            </a:r>
          </a:p>
        </p:txBody>
      </p:sp>
    </p:spTree>
    <p:extLst>
      <p:ext uri="{BB962C8B-B14F-4D97-AF65-F5344CB8AC3E}">
        <p14:creationId xmlns:p14="http://schemas.microsoft.com/office/powerpoint/2010/main" val="1992999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Leaning on the Compiler</a:t>
            </a:r>
            <a:br>
              <a:rPr lang="en-GB" sz="3600" b="1" dirty="0"/>
            </a:br>
            <a:endParaRPr lang="en-US" sz="3600" dirty="0"/>
          </a:p>
        </p:txBody>
      </p:sp>
    </p:spTree>
    <p:extLst>
      <p:ext uri="{BB962C8B-B14F-4D97-AF65-F5344CB8AC3E}">
        <p14:creationId xmlns:p14="http://schemas.microsoft.com/office/powerpoint/2010/main" val="1130001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1" name="Picture 10" descr="Text&#10;&#10;Description automatically generated">
            <a:extLst>
              <a:ext uri="{FF2B5EF4-FFF2-40B4-BE49-F238E27FC236}">
                <a16:creationId xmlns:a16="http://schemas.microsoft.com/office/drawing/2014/main" id="{CBDCB34C-1A29-7045-8D2E-1F6E2497EE55}"/>
              </a:ext>
            </a:extLst>
          </p:cNvPr>
          <p:cNvPicPr>
            <a:picLocks noChangeAspect="1"/>
          </p:cNvPicPr>
          <p:nvPr/>
        </p:nvPicPr>
        <p:blipFill rotWithShape="1">
          <a:blip r:embed="rId3">
            <a:extLst>
              <a:ext uri="{28A0092B-C50C-407E-A947-70E740481C1C}">
                <a14:useLocalDpi xmlns:a14="http://schemas.microsoft.com/office/drawing/2010/main" val="0"/>
              </a:ext>
            </a:extLst>
          </a:blip>
          <a:srcRect l="2387" t="8463" r="3399" b="15067"/>
          <a:stretch/>
        </p:blipFill>
        <p:spPr>
          <a:xfrm>
            <a:off x="604079" y="2455381"/>
            <a:ext cx="11348173" cy="1642011"/>
          </a:xfrm>
          <a:prstGeom prst="rect">
            <a:avLst/>
          </a:prstGeom>
        </p:spPr>
      </p:pic>
    </p:spTree>
    <p:extLst>
      <p:ext uri="{BB962C8B-B14F-4D97-AF65-F5344CB8AC3E}">
        <p14:creationId xmlns:p14="http://schemas.microsoft.com/office/powerpoint/2010/main" val="3070867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1A99D4E8-4D0E-3D4D-8D01-2B758311DA32}"/>
              </a:ext>
            </a:extLst>
          </p:cNvPr>
          <p:cNvPicPr>
            <a:picLocks noChangeAspect="1"/>
          </p:cNvPicPr>
          <p:nvPr/>
        </p:nvPicPr>
        <p:blipFill rotWithShape="1">
          <a:blip r:embed="rId3">
            <a:extLst>
              <a:ext uri="{28A0092B-C50C-407E-A947-70E740481C1C}">
                <a14:useLocalDpi xmlns:a14="http://schemas.microsoft.com/office/drawing/2010/main" val="0"/>
              </a:ext>
            </a:extLst>
          </a:blip>
          <a:srcRect l="3481" t="2914" r="3323" b="4563"/>
          <a:stretch/>
        </p:blipFill>
        <p:spPr>
          <a:xfrm>
            <a:off x="432485" y="0"/>
            <a:ext cx="11247120" cy="6858000"/>
          </a:xfrm>
          <a:prstGeom prst="rect">
            <a:avLst/>
          </a:prstGeom>
        </p:spPr>
      </p:pic>
      <p:pic>
        <p:nvPicPr>
          <p:cNvPr id="4" name="Picture 3" descr="Text&#10;&#10;Description automatically generated">
            <a:extLst>
              <a:ext uri="{FF2B5EF4-FFF2-40B4-BE49-F238E27FC236}">
                <a16:creationId xmlns:a16="http://schemas.microsoft.com/office/drawing/2014/main" id="{26BFEB2B-E4BD-1C45-A512-33B2A825AFB8}"/>
              </a:ext>
            </a:extLst>
          </p:cNvPr>
          <p:cNvPicPr>
            <a:picLocks noChangeAspect="1"/>
          </p:cNvPicPr>
          <p:nvPr/>
        </p:nvPicPr>
        <p:blipFill rotWithShape="1">
          <a:blip r:embed="rId3">
            <a:extLst>
              <a:ext uri="{28A0092B-C50C-407E-A947-70E740481C1C}">
                <a14:useLocalDpi xmlns:a14="http://schemas.microsoft.com/office/drawing/2010/main" val="0"/>
              </a:ext>
            </a:extLst>
          </a:blip>
          <a:srcRect l="76036" t="7690" r="18135" b="87239"/>
          <a:stretch/>
        </p:blipFill>
        <p:spPr>
          <a:xfrm>
            <a:off x="3530990" y="2039815"/>
            <a:ext cx="703385" cy="375878"/>
          </a:xfrm>
          <a:prstGeom prst="rect">
            <a:avLst/>
          </a:prstGeom>
        </p:spPr>
      </p:pic>
      <p:pic>
        <p:nvPicPr>
          <p:cNvPr id="5" name="Picture 4" descr="Text&#10;&#10;Description automatically generated">
            <a:extLst>
              <a:ext uri="{FF2B5EF4-FFF2-40B4-BE49-F238E27FC236}">
                <a16:creationId xmlns:a16="http://schemas.microsoft.com/office/drawing/2014/main" id="{29A2F18F-20D9-6A47-BB9A-FABDCC066092}"/>
              </a:ext>
            </a:extLst>
          </p:cNvPr>
          <p:cNvPicPr>
            <a:picLocks noChangeAspect="1"/>
          </p:cNvPicPr>
          <p:nvPr/>
        </p:nvPicPr>
        <p:blipFill rotWithShape="1">
          <a:blip r:embed="rId3">
            <a:extLst>
              <a:ext uri="{28A0092B-C50C-407E-A947-70E740481C1C}">
                <a14:useLocalDpi xmlns:a14="http://schemas.microsoft.com/office/drawing/2010/main" val="0"/>
              </a:ext>
            </a:extLst>
          </a:blip>
          <a:srcRect l="64573" t="33639" r="3323" b="58526"/>
          <a:stretch/>
        </p:blipFill>
        <p:spPr>
          <a:xfrm>
            <a:off x="4234375" y="2053883"/>
            <a:ext cx="3874378" cy="580726"/>
          </a:xfrm>
          <a:prstGeom prst="rect">
            <a:avLst/>
          </a:prstGeom>
        </p:spPr>
      </p:pic>
    </p:spTree>
    <p:extLst>
      <p:ext uri="{BB962C8B-B14F-4D97-AF65-F5344CB8AC3E}">
        <p14:creationId xmlns:p14="http://schemas.microsoft.com/office/powerpoint/2010/main" val="17096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A picture containing text&#10;&#10;Description automatically generated">
            <a:extLst>
              <a:ext uri="{FF2B5EF4-FFF2-40B4-BE49-F238E27FC236}">
                <a16:creationId xmlns:a16="http://schemas.microsoft.com/office/drawing/2014/main" id="{9C5F5D1C-1594-404F-8769-CB70D387C5B5}"/>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23029" r="7059" b="42799"/>
          <a:stretch/>
        </p:blipFill>
        <p:spPr>
          <a:xfrm>
            <a:off x="878400" y="3063633"/>
            <a:ext cx="8098971" cy="73073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06741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Tree>
    <p:extLst>
      <p:ext uri="{BB962C8B-B14F-4D97-AF65-F5344CB8AC3E}">
        <p14:creationId xmlns:p14="http://schemas.microsoft.com/office/powerpoint/2010/main" val="566346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0105" r="34969" b="78657"/>
          <a:stretch/>
        </p:blipFill>
        <p:spPr>
          <a:xfrm>
            <a:off x="428129" y="1502226"/>
            <a:ext cx="6978509" cy="574767"/>
          </a:xfrm>
          <a:prstGeom prst="rect">
            <a:avLst/>
          </a:prstGeom>
        </p:spPr>
      </p:pic>
    </p:spTree>
    <p:extLst>
      <p:ext uri="{BB962C8B-B14F-4D97-AF65-F5344CB8AC3E}">
        <p14:creationId xmlns:p14="http://schemas.microsoft.com/office/powerpoint/2010/main" val="424145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Not just Data Science, ML and maths!</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Graphical user interface, website&#10;&#10;Description automatically generated">
            <a:extLst>
              <a:ext uri="{FF2B5EF4-FFF2-40B4-BE49-F238E27FC236}">
                <a16:creationId xmlns:a16="http://schemas.microsoft.com/office/drawing/2014/main" id="{C7007392-DF39-EF43-B91B-2CA827D50F2E}"/>
              </a:ext>
            </a:extLst>
          </p:cNvPr>
          <p:cNvPicPr>
            <a:picLocks noChangeAspect="1"/>
          </p:cNvPicPr>
          <p:nvPr/>
        </p:nvPicPr>
        <p:blipFill rotWithShape="1">
          <a:blip r:embed="rId4"/>
          <a:srcRect t="20450" b="24057"/>
          <a:stretch/>
        </p:blipFill>
        <p:spPr>
          <a:xfrm>
            <a:off x="579600" y="1930839"/>
            <a:ext cx="6858000" cy="3805730"/>
          </a:xfrm>
          <a:prstGeom prst="rect">
            <a:avLst/>
          </a:prstGeom>
        </p:spPr>
      </p:pic>
    </p:spTree>
    <p:extLst>
      <p:ext uri="{BB962C8B-B14F-4D97-AF65-F5344CB8AC3E}">
        <p14:creationId xmlns:p14="http://schemas.microsoft.com/office/powerpoint/2010/main" val="32216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24409" r="2927" b="22466"/>
          <a:stretch/>
        </p:blipFill>
        <p:spPr>
          <a:xfrm>
            <a:off x="428129" y="2233749"/>
            <a:ext cx="11014934" cy="2717074"/>
          </a:xfrm>
          <a:prstGeom prst="rect">
            <a:avLst/>
          </a:prstGeom>
        </p:spPr>
      </p:pic>
    </p:spTree>
    <p:extLst>
      <p:ext uri="{BB962C8B-B14F-4D97-AF65-F5344CB8AC3E}">
        <p14:creationId xmlns:p14="http://schemas.microsoft.com/office/powerpoint/2010/main" val="2531406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67225" r="2927" b="24509"/>
          <a:stretch/>
        </p:blipFill>
        <p:spPr>
          <a:xfrm>
            <a:off x="428129" y="4423571"/>
            <a:ext cx="11014934" cy="422749"/>
          </a:xfrm>
          <a:prstGeom prst="rect">
            <a:avLst/>
          </a:prstGeom>
        </p:spPr>
      </p:pic>
    </p:spTree>
    <p:extLst>
      <p:ext uri="{BB962C8B-B14F-4D97-AF65-F5344CB8AC3E}">
        <p14:creationId xmlns:p14="http://schemas.microsoft.com/office/powerpoint/2010/main" val="2461759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44075" r="2927" b="32775"/>
          <a:stretch/>
        </p:blipFill>
        <p:spPr>
          <a:xfrm>
            <a:off x="428129" y="3239590"/>
            <a:ext cx="11014934" cy="1183982"/>
          </a:xfrm>
          <a:prstGeom prst="rect">
            <a:avLst/>
          </a:prstGeom>
        </p:spPr>
      </p:pic>
    </p:spTree>
    <p:extLst>
      <p:ext uri="{BB962C8B-B14F-4D97-AF65-F5344CB8AC3E}">
        <p14:creationId xmlns:p14="http://schemas.microsoft.com/office/powerpoint/2010/main" val="1901946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80344" r="2927" b="5725"/>
          <a:stretch/>
        </p:blipFill>
        <p:spPr>
          <a:xfrm>
            <a:off x="428129" y="5094514"/>
            <a:ext cx="11014934" cy="712480"/>
          </a:xfrm>
          <a:prstGeom prst="rect">
            <a:avLst/>
          </a:prstGeom>
        </p:spPr>
      </p:pic>
    </p:spTree>
    <p:extLst>
      <p:ext uri="{BB962C8B-B14F-4D97-AF65-F5344CB8AC3E}">
        <p14:creationId xmlns:p14="http://schemas.microsoft.com/office/powerpoint/2010/main" val="1514310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AA3E659-1E68-D042-AAC8-75D6658B2802}"/>
              </a:ext>
            </a:extLst>
          </p:cNvPr>
          <p:cNvPicPr>
            <a:picLocks noChangeAspect="1"/>
          </p:cNvPicPr>
          <p:nvPr/>
        </p:nvPicPr>
        <p:blipFill rotWithShape="1">
          <a:blip r:embed="rId4">
            <a:extLst>
              <a:ext uri="{28A0092B-C50C-407E-A947-70E740481C1C}">
                <a14:useLocalDpi xmlns:a14="http://schemas.microsoft.com/office/drawing/2010/main" val="0"/>
              </a:ext>
            </a:extLst>
          </a:blip>
          <a:srcRect l="3088" t="4583" r="3201" b="7444"/>
          <a:stretch/>
        </p:blipFill>
        <p:spPr>
          <a:xfrm>
            <a:off x="300445" y="1429828"/>
            <a:ext cx="11777969" cy="3573246"/>
          </a:xfrm>
          <a:prstGeom prst="rect">
            <a:avLst/>
          </a:prstGeom>
        </p:spPr>
      </p:pic>
      <p:pic>
        <p:nvPicPr>
          <p:cNvPr id="3" name="Picture 2">
            <a:extLst>
              <a:ext uri="{FF2B5EF4-FFF2-40B4-BE49-F238E27FC236}">
                <a16:creationId xmlns:a16="http://schemas.microsoft.com/office/drawing/2014/main" id="{6304C978-2765-9C4C-8947-5D26CBF6FC0F}"/>
              </a:ext>
            </a:extLst>
          </p:cNvPr>
          <p:cNvPicPr>
            <a:picLocks noChangeAspect="1"/>
          </p:cNvPicPr>
          <p:nvPr/>
        </p:nvPicPr>
        <p:blipFill rotWithShape="1">
          <a:blip r:embed="rId5"/>
          <a:srcRect l="2033" t="34136"/>
          <a:stretch/>
        </p:blipFill>
        <p:spPr>
          <a:xfrm>
            <a:off x="300445" y="1450780"/>
            <a:ext cx="6100648" cy="351999"/>
          </a:xfrm>
          <a:prstGeom prst="rect">
            <a:avLst/>
          </a:prstGeom>
        </p:spPr>
      </p:pic>
      <p:pic>
        <p:nvPicPr>
          <p:cNvPr id="5" name="Picture 4">
            <a:extLst>
              <a:ext uri="{FF2B5EF4-FFF2-40B4-BE49-F238E27FC236}">
                <a16:creationId xmlns:a16="http://schemas.microsoft.com/office/drawing/2014/main" id="{A0017BFE-7F07-8F4F-A8C6-E005E26ECF5B}"/>
              </a:ext>
            </a:extLst>
          </p:cNvPr>
          <p:cNvPicPr>
            <a:picLocks noChangeAspect="1"/>
          </p:cNvPicPr>
          <p:nvPr/>
        </p:nvPicPr>
        <p:blipFill>
          <a:blip r:embed="rId6"/>
          <a:stretch>
            <a:fillRect/>
          </a:stretch>
        </p:blipFill>
        <p:spPr>
          <a:xfrm>
            <a:off x="4734586" y="4172234"/>
            <a:ext cx="3030780" cy="402526"/>
          </a:xfrm>
          <a:prstGeom prst="rect">
            <a:avLst/>
          </a:prstGeom>
        </p:spPr>
      </p:pic>
      <p:pic>
        <p:nvPicPr>
          <p:cNvPr id="11" name="Picture 10" descr="Text&#10;&#10;Description automatically generated">
            <a:extLst>
              <a:ext uri="{FF2B5EF4-FFF2-40B4-BE49-F238E27FC236}">
                <a16:creationId xmlns:a16="http://schemas.microsoft.com/office/drawing/2014/main" id="{710EB3E0-E98D-F740-A33A-3A2923C33AEE}"/>
              </a:ext>
            </a:extLst>
          </p:cNvPr>
          <p:cNvPicPr>
            <a:picLocks noChangeAspect="1"/>
          </p:cNvPicPr>
          <p:nvPr/>
        </p:nvPicPr>
        <p:blipFill rotWithShape="1">
          <a:blip r:embed="rId7">
            <a:extLst>
              <a:ext uri="{28A0092B-C50C-407E-A947-70E740481C1C}">
                <a14:useLocalDpi xmlns:a14="http://schemas.microsoft.com/office/drawing/2010/main" val="0"/>
              </a:ext>
            </a:extLst>
          </a:blip>
          <a:srcRect l="64573" t="33639" r="3323" b="58526"/>
          <a:stretch/>
        </p:blipFill>
        <p:spPr>
          <a:xfrm>
            <a:off x="7765366" y="4049263"/>
            <a:ext cx="2419643" cy="580726"/>
          </a:xfrm>
          <a:prstGeom prst="rect">
            <a:avLst/>
          </a:prstGeom>
        </p:spPr>
      </p:pic>
    </p:spTree>
    <p:extLst>
      <p:ext uri="{BB962C8B-B14F-4D97-AF65-F5344CB8AC3E}">
        <p14:creationId xmlns:p14="http://schemas.microsoft.com/office/powerpoint/2010/main" val="1230891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0235F64F-9068-FC42-A3C9-80AF04470EC1}"/>
              </a:ext>
            </a:extLst>
          </p:cNvPr>
          <p:cNvPicPr>
            <a:picLocks noChangeAspect="1"/>
          </p:cNvPicPr>
          <p:nvPr/>
        </p:nvPicPr>
        <p:blipFill rotWithShape="1">
          <a:blip r:embed="rId3">
            <a:extLst>
              <a:ext uri="{28A0092B-C50C-407E-A947-70E740481C1C}">
                <a14:useLocalDpi xmlns:a14="http://schemas.microsoft.com/office/drawing/2010/main" val="0"/>
              </a:ext>
            </a:extLst>
          </a:blip>
          <a:srcRect l="6473" t="4802" r="10980" b="7394"/>
          <a:stretch/>
        </p:blipFill>
        <p:spPr>
          <a:xfrm>
            <a:off x="878400" y="1062000"/>
            <a:ext cx="8879123" cy="4231690"/>
          </a:xfrm>
          <a:prstGeom prst="rect">
            <a:avLst/>
          </a:prstGeom>
        </p:spPr>
      </p:pic>
      <p:sp>
        <p:nvSpPr>
          <p:cNvPr id="11" name="TextBox 10">
            <a:extLst>
              <a:ext uri="{FF2B5EF4-FFF2-40B4-BE49-F238E27FC236}">
                <a16:creationId xmlns:a16="http://schemas.microsoft.com/office/drawing/2014/main" id="{FAB1B7BE-289D-884C-B16A-2C468930D6DA}"/>
              </a:ext>
            </a:extLst>
          </p:cNvPr>
          <p:cNvSpPr txBox="1"/>
          <p:nvPr/>
        </p:nvSpPr>
        <p:spPr>
          <a:xfrm>
            <a:off x="271848" y="6166022"/>
            <a:ext cx="11249591" cy="369332"/>
          </a:xfrm>
          <a:prstGeom prst="rect">
            <a:avLst/>
          </a:prstGeom>
          <a:noFill/>
        </p:spPr>
        <p:txBody>
          <a:bodyPr wrap="square" rtlCol="0">
            <a:spAutoFit/>
          </a:bodyPr>
          <a:lstStyle/>
          <a:p>
            <a:r>
              <a:rPr lang="en-GB" dirty="0"/>
              <a:t>//  [FS0043] The type '</a:t>
            </a:r>
            <a:r>
              <a:rPr lang="en-GB" dirty="0" err="1"/>
              <a:t>LoanAmount</a:t>
            </a:r>
            <a:r>
              <a:rPr lang="en-GB" dirty="0"/>
              <a:t>' does not have 'null' as a proper value</a:t>
            </a: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49598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659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looking at another person&#10;&#10;Description automatically generated with low confidence">
            <a:extLst>
              <a:ext uri="{FF2B5EF4-FFF2-40B4-BE49-F238E27FC236}">
                <a16:creationId xmlns:a16="http://schemas.microsoft.com/office/drawing/2014/main" id="{AC9ECB60-5A34-9440-B963-1439249ECB94}"/>
              </a:ext>
            </a:extLst>
          </p:cNvPr>
          <p:cNvPicPr>
            <a:picLocks noChangeAspect="1"/>
          </p:cNvPicPr>
          <p:nvPr/>
        </p:nvPicPr>
        <p:blipFill>
          <a:blip r:embed="rId4"/>
          <a:stretch>
            <a:fillRect/>
          </a:stretch>
        </p:blipFill>
        <p:spPr>
          <a:xfrm>
            <a:off x="0" y="864456"/>
            <a:ext cx="12192000" cy="5029200"/>
          </a:xfrm>
          <a:prstGeom prst="rect">
            <a:avLst/>
          </a:prstGeom>
        </p:spPr>
      </p:pic>
      <p:sp>
        <p:nvSpPr>
          <p:cNvPr id="15" name="Title 1">
            <a:extLst>
              <a:ext uri="{FF2B5EF4-FFF2-40B4-BE49-F238E27FC236}">
                <a16:creationId xmlns:a16="http://schemas.microsoft.com/office/drawing/2014/main" id="{9F8213B1-7034-9546-AE78-DDB9ED70F528}"/>
              </a:ext>
            </a:extLst>
          </p:cNvPr>
          <p:cNvSpPr txBox="1">
            <a:spLocks/>
          </p:cNvSpPr>
          <p:nvPr/>
        </p:nvSpPr>
        <p:spPr>
          <a:xfrm>
            <a:off x="1697114" y="2159722"/>
            <a:ext cx="2561378" cy="165576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THERE IS </a:t>
            </a:r>
          </a:p>
          <a:p>
            <a:r>
              <a:rPr lang="en-GB" sz="3600" b="1" dirty="0">
                <a:solidFill>
                  <a:schemeClr val="bg1"/>
                </a:solidFill>
                <a:latin typeface="Rajdhani Semibold" panose="02000000000000000000" pitchFamily="2" charset="77"/>
                <a:cs typeface="Rajdhani Semibold" panose="02000000000000000000" pitchFamily="2" charset="77"/>
              </a:rPr>
              <a:t>NO </a:t>
            </a:r>
          </a:p>
          <a:p>
            <a:r>
              <a:rPr lang="en-GB" sz="3600" b="1" dirty="0">
                <a:solidFill>
                  <a:schemeClr val="bg1"/>
                </a:solidFill>
                <a:latin typeface="Rajdhani Semibold" panose="02000000000000000000" pitchFamily="2" charset="77"/>
                <a:cs typeface="Rajdhani Semibold" panose="02000000000000000000" pitchFamily="2" charset="77"/>
              </a:rPr>
              <a:t>NULL!</a:t>
            </a:r>
            <a:br>
              <a:rPr lang="en-GB" sz="3600" b="1" dirty="0"/>
            </a:br>
            <a:endParaRPr lang="en-US" sz="3600" dirty="0"/>
          </a:p>
        </p:txBody>
      </p:sp>
    </p:spTree>
    <p:extLst>
      <p:ext uri="{BB962C8B-B14F-4D97-AF65-F5344CB8AC3E}">
        <p14:creationId xmlns:p14="http://schemas.microsoft.com/office/powerpoint/2010/main" val="2078877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4AA603C4-5411-D240-ACD1-7DD974235DC6}"/>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5875" r="8667" b="3033"/>
          <a:stretch/>
        </p:blipFill>
        <p:spPr>
          <a:xfrm>
            <a:off x="992776" y="1062000"/>
            <a:ext cx="4558937" cy="4839026"/>
          </a:xfrm>
          <a:prstGeom prst="rect">
            <a:avLst/>
          </a:prstGeom>
        </p:spPr>
      </p:pic>
    </p:spTree>
    <p:extLst>
      <p:ext uri="{BB962C8B-B14F-4D97-AF65-F5344CB8AC3E}">
        <p14:creationId xmlns:p14="http://schemas.microsoft.com/office/powerpoint/2010/main" val="1400475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28007514-F1B8-394D-A8E4-DA6F25C40E63}"/>
              </a:ext>
            </a:extLst>
          </p:cNvPr>
          <p:cNvPicPr>
            <a:picLocks noChangeAspect="1"/>
          </p:cNvPicPr>
          <p:nvPr/>
        </p:nvPicPr>
        <p:blipFill rotWithShape="1">
          <a:blip r:embed="rId3">
            <a:extLst>
              <a:ext uri="{28A0092B-C50C-407E-A947-70E740481C1C}">
                <a14:useLocalDpi xmlns:a14="http://schemas.microsoft.com/office/drawing/2010/main" val="0"/>
              </a:ext>
            </a:extLst>
          </a:blip>
          <a:srcRect l="2633" t="8321" r="7850" b="2949"/>
          <a:stretch/>
        </p:blipFill>
        <p:spPr>
          <a:xfrm>
            <a:off x="878400" y="1062000"/>
            <a:ext cx="8817430" cy="4598772"/>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646331"/>
          </a:xfrm>
          <a:prstGeom prst="rect">
            <a:avLst/>
          </a:prstGeom>
          <a:noFill/>
        </p:spPr>
        <p:txBody>
          <a:bodyPr wrap="square" rtlCol="0">
            <a:spAutoFit/>
          </a:bodyPr>
          <a:lstStyle/>
          <a:p>
            <a:r>
              <a:rPr lang="en-GB" dirty="0"/>
              <a:t>Don’t use this implementation. See </a:t>
            </a:r>
            <a:r>
              <a:rPr lang="en-GB" dirty="0" err="1"/>
              <a:t>fsharpforfunandprofit.com</a:t>
            </a:r>
            <a:r>
              <a:rPr lang="en-GB" dirty="0"/>
              <a:t>/posts/designing-with-types-more-semantic-types for a more complete example</a:t>
            </a:r>
          </a:p>
        </p:txBody>
      </p:sp>
    </p:spTree>
    <p:extLst>
      <p:ext uri="{BB962C8B-B14F-4D97-AF65-F5344CB8AC3E}">
        <p14:creationId xmlns:p14="http://schemas.microsoft.com/office/powerpoint/2010/main" val="293045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Just the </a:t>
            </a:r>
            <a:r>
              <a:rPr lang="en-GB" sz="3600" b="1" dirty="0" err="1">
                <a:solidFill>
                  <a:schemeClr val="bg1"/>
                </a:solidFill>
                <a:latin typeface="Rajdhani Semibold" panose="02000000000000000000" pitchFamily="2" charset="77"/>
                <a:cs typeface="Rajdhani Semibold" panose="02000000000000000000" pitchFamily="2" charset="77"/>
              </a:rPr>
              <a:t>F#cts</a:t>
            </a:r>
            <a:r>
              <a:rPr lang="en-GB" sz="3600" b="1" dirty="0">
                <a:solidFill>
                  <a:schemeClr val="bg1"/>
                </a:solidFill>
                <a:latin typeface="Rajdhani Semibold" panose="02000000000000000000" pitchFamily="2" charset="77"/>
                <a:cs typeface="Rajdhani Semibold" panose="02000000000000000000" pitchFamily="2" charset="77"/>
              </a:rPr>
              <a:t> please!</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Open-source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Mature/Stable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V5 released last year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5</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V6 release due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6</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Runs everywhere you execute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code today</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14795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Representing the absence of data…without Nulls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gives rise to Null Reference Exceptions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is ambiguous:</a:t>
            </a:r>
          </a:p>
          <a:p>
            <a:pPr marL="800100" lvl="1"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	</a:t>
            </a:r>
            <a:r>
              <a:rPr lang="en-GB" sz="2400" b="1" dirty="0">
                <a:solidFill>
                  <a:schemeClr val="bg1"/>
                </a:solidFill>
                <a:latin typeface="Rajdhani Semibold" panose="02000000000000000000" pitchFamily="2" charset="77"/>
                <a:cs typeface="Rajdhani Semibold" panose="02000000000000000000" pitchFamily="2" charset="77"/>
              </a:rPr>
              <a:t>Did something go wrong?</a:t>
            </a:r>
          </a:p>
          <a:p>
            <a:pPr marL="800100" lvl="1" indent="-342900" algn="l">
              <a:buFont typeface="Arial" panose="020B0604020202020204" pitchFamily="34" charset="0"/>
              <a:buChar char="•"/>
            </a:pPr>
            <a:r>
              <a:rPr lang="en-GB" sz="2400" b="1" dirty="0">
                <a:solidFill>
                  <a:schemeClr val="bg1"/>
                </a:solidFill>
                <a:latin typeface="Rajdhani Semibold" panose="02000000000000000000" pitchFamily="2" charset="77"/>
                <a:cs typeface="Rajdhani Semibold" panose="02000000000000000000" pitchFamily="2" charset="77"/>
              </a:rPr>
              <a:t>	Was that a mistake?</a:t>
            </a:r>
          </a:p>
          <a:p>
            <a:pPr marL="800100" lvl="1" indent="-342900" algn="l">
              <a:buFont typeface="Arial" panose="020B0604020202020204" pitchFamily="34" charset="0"/>
              <a:buChar char="•"/>
            </a:pPr>
            <a:r>
              <a:rPr lang="en-GB" sz="2400" dirty="0">
                <a:solidFill>
                  <a:schemeClr val="bg1"/>
                </a:solidFill>
                <a:latin typeface="Rajdhani Semibold" panose="02000000000000000000" pitchFamily="2" charset="77"/>
                <a:cs typeface="Rajdhani Semibold" panose="02000000000000000000" pitchFamily="2" charset="77"/>
              </a:rPr>
              <a:t>	Is there simply no data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201568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369332"/>
          </a:xfrm>
          <a:prstGeom prst="rect">
            <a:avLst/>
          </a:prstGeom>
          <a:noFill/>
        </p:spPr>
        <p:txBody>
          <a:bodyPr wrap="square" rtlCol="0">
            <a:spAutoFit/>
          </a:bodyPr>
          <a:lstStyle/>
          <a:p>
            <a:r>
              <a:rPr lang="en-GB" dirty="0"/>
              <a:t>Not actual implementation, just something I’ve knocked up!</a:t>
            </a:r>
          </a:p>
        </p:txBody>
      </p:sp>
      <p:pic>
        <p:nvPicPr>
          <p:cNvPr id="12" name="Picture 11" descr="A picture containing graphical user interface&#10;&#10;Description automatically generated">
            <a:extLst>
              <a:ext uri="{FF2B5EF4-FFF2-40B4-BE49-F238E27FC236}">
                <a16:creationId xmlns:a16="http://schemas.microsoft.com/office/drawing/2014/main" id="{2CB42414-A3F0-8044-99BF-70F05874E260}"/>
              </a:ext>
            </a:extLst>
          </p:cNvPr>
          <p:cNvPicPr>
            <a:picLocks noChangeAspect="1"/>
          </p:cNvPicPr>
          <p:nvPr/>
        </p:nvPicPr>
        <p:blipFill rotWithShape="1">
          <a:blip r:embed="rId4">
            <a:extLst>
              <a:ext uri="{28A0092B-C50C-407E-A947-70E740481C1C}">
                <a14:useLocalDpi xmlns:a14="http://schemas.microsoft.com/office/drawing/2010/main" val="0"/>
              </a:ext>
            </a:extLst>
          </a:blip>
          <a:srcRect l="12813"/>
          <a:stretch/>
        </p:blipFill>
        <p:spPr>
          <a:xfrm>
            <a:off x="2220685" y="1999848"/>
            <a:ext cx="5209528" cy="2900208"/>
          </a:xfrm>
          <a:prstGeom prst="rect">
            <a:avLst/>
          </a:prstGeom>
        </p:spPr>
      </p:pic>
    </p:spTree>
    <p:extLst>
      <p:ext uri="{BB962C8B-B14F-4D97-AF65-F5344CB8AC3E}">
        <p14:creationId xmlns:p14="http://schemas.microsoft.com/office/powerpoint/2010/main" val="3617526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4294658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2" name="Rectangle 1">
            <a:extLst>
              <a:ext uri="{FF2B5EF4-FFF2-40B4-BE49-F238E27FC236}">
                <a16:creationId xmlns:a16="http://schemas.microsoft.com/office/drawing/2014/main" id="{9E847440-A791-B946-ABB9-3CC9737EAF2F}"/>
              </a:ext>
            </a:extLst>
          </p:cNvPr>
          <p:cNvSpPr/>
          <p:nvPr/>
        </p:nvSpPr>
        <p:spPr>
          <a:xfrm>
            <a:off x="878400" y="1062000"/>
            <a:ext cx="8473886" cy="3645349"/>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3">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spTree>
    <p:extLst>
      <p:ext uri="{BB962C8B-B14F-4D97-AF65-F5344CB8AC3E}">
        <p14:creationId xmlns:p14="http://schemas.microsoft.com/office/powerpoint/2010/main" val="1382433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4">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pic>
        <p:nvPicPr>
          <p:cNvPr id="10" name="Picture 9" descr="Text&#10;&#10;Description automatically generated">
            <a:extLst>
              <a:ext uri="{FF2B5EF4-FFF2-40B4-BE49-F238E27FC236}">
                <a16:creationId xmlns:a16="http://schemas.microsoft.com/office/drawing/2014/main" id="{3D10C4D6-3736-9743-ADD1-A3A183FC632C}"/>
              </a:ext>
            </a:extLst>
          </p:cNvPr>
          <p:cNvPicPr>
            <a:picLocks noChangeAspect="1"/>
          </p:cNvPicPr>
          <p:nvPr/>
        </p:nvPicPr>
        <p:blipFill rotWithShape="1">
          <a:blip r:embed="rId5">
            <a:extLst>
              <a:ext uri="{28A0092B-C50C-407E-A947-70E740481C1C}">
                <a14:useLocalDpi xmlns:a14="http://schemas.microsoft.com/office/drawing/2010/main" val="0"/>
              </a:ext>
            </a:extLst>
          </a:blip>
          <a:srcRect l="7014" r="7208"/>
          <a:stretch/>
        </p:blipFill>
        <p:spPr>
          <a:xfrm>
            <a:off x="837722" y="1181785"/>
            <a:ext cx="8473886" cy="3645348"/>
          </a:xfrm>
          <a:prstGeom prst="rect">
            <a:avLst/>
          </a:prstGeom>
        </p:spPr>
      </p:pic>
    </p:spTree>
    <p:extLst>
      <p:ext uri="{BB962C8B-B14F-4D97-AF65-F5344CB8AC3E}">
        <p14:creationId xmlns:p14="http://schemas.microsoft.com/office/powerpoint/2010/main" val="2777271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4937BD1E-33F9-FF4C-A070-6A3A29E7CACC}"/>
              </a:ext>
            </a:extLst>
          </p:cNvPr>
          <p:cNvPicPr>
            <a:picLocks noChangeAspect="1"/>
          </p:cNvPicPr>
          <p:nvPr/>
        </p:nvPicPr>
        <p:blipFill rotWithShape="1">
          <a:blip r:embed="rId4">
            <a:extLst>
              <a:ext uri="{28A0092B-C50C-407E-A947-70E740481C1C}">
                <a14:useLocalDpi xmlns:a14="http://schemas.microsoft.com/office/drawing/2010/main" val="0"/>
              </a:ext>
            </a:extLst>
          </a:blip>
          <a:srcRect l="5420" r="4476" b="5040"/>
          <a:stretch/>
        </p:blipFill>
        <p:spPr>
          <a:xfrm>
            <a:off x="878400" y="2102010"/>
            <a:ext cx="8363154" cy="2554344"/>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 [FS0764] No assignment given for field 'Location' of type 'User'</a:t>
            </a:r>
          </a:p>
        </p:txBody>
      </p:sp>
    </p:spTree>
    <p:extLst>
      <p:ext uri="{BB962C8B-B14F-4D97-AF65-F5344CB8AC3E}">
        <p14:creationId xmlns:p14="http://schemas.microsoft.com/office/powerpoint/2010/main" val="754447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[FS0043] The type 'option&lt;</a:t>
            </a:r>
            <a:r>
              <a:rPr lang="en-GB" dirty="0" err="1"/>
              <a:t>CountryCode</a:t>
            </a:r>
            <a:r>
              <a:rPr lang="en-GB" dirty="0"/>
              <a:t>&gt;' does not have 'null' as a proper value</a:t>
            </a:r>
          </a:p>
        </p:txBody>
      </p:sp>
      <p:pic>
        <p:nvPicPr>
          <p:cNvPr id="10" name="Picture 9" descr="Text&#10;&#10;Description automatically generated">
            <a:extLst>
              <a:ext uri="{FF2B5EF4-FFF2-40B4-BE49-F238E27FC236}">
                <a16:creationId xmlns:a16="http://schemas.microsoft.com/office/drawing/2014/main" id="{1D5C6B58-65C7-CA45-BF87-63B17D17BDED}"/>
              </a:ext>
            </a:extLst>
          </p:cNvPr>
          <p:cNvPicPr>
            <a:picLocks noChangeAspect="1"/>
          </p:cNvPicPr>
          <p:nvPr/>
        </p:nvPicPr>
        <p:blipFill rotWithShape="1">
          <a:blip r:embed="rId4">
            <a:extLst>
              <a:ext uri="{28A0092B-C50C-407E-A947-70E740481C1C}">
                <a14:useLocalDpi xmlns:a14="http://schemas.microsoft.com/office/drawing/2010/main" val="0"/>
              </a:ext>
            </a:extLst>
          </a:blip>
          <a:srcRect l="8713" t="5682" r="7835" b="4823"/>
          <a:stretch/>
        </p:blipFill>
        <p:spPr>
          <a:xfrm>
            <a:off x="878400" y="2032905"/>
            <a:ext cx="8363153" cy="2841849"/>
          </a:xfrm>
          <a:prstGeom prst="rect">
            <a:avLst/>
          </a:prstGeom>
        </p:spPr>
      </p:pic>
    </p:spTree>
    <p:extLst>
      <p:ext uri="{BB962C8B-B14F-4D97-AF65-F5344CB8AC3E}">
        <p14:creationId xmlns:p14="http://schemas.microsoft.com/office/powerpoint/2010/main" val="199780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[FS0001] This expression was expected to have type 'option&lt;</a:t>
            </a:r>
            <a:r>
              <a:rPr lang="en-GB" dirty="0" err="1"/>
              <a:t>CountryCode</a:t>
            </a:r>
            <a:r>
              <a:rPr lang="en-GB" dirty="0"/>
              <a:t>&gt;' but here has type '</a:t>
            </a:r>
            <a:r>
              <a:rPr lang="en-GB" dirty="0" err="1"/>
              <a:t>CountryCode</a:t>
            </a:r>
            <a:r>
              <a:rPr lang="en-GB" dirty="0"/>
              <a:t>'</a:t>
            </a:r>
          </a:p>
        </p:txBody>
      </p:sp>
      <p:pic>
        <p:nvPicPr>
          <p:cNvPr id="18" name="Picture 17" descr="Text&#10;&#10;Description automatically generated">
            <a:extLst>
              <a:ext uri="{FF2B5EF4-FFF2-40B4-BE49-F238E27FC236}">
                <a16:creationId xmlns:a16="http://schemas.microsoft.com/office/drawing/2014/main" id="{C2725704-AD98-6846-9AD6-D8E82B4C8179}"/>
              </a:ext>
            </a:extLst>
          </p:cNvPr>
          <p:cNvPicPr>
            <a:picLocks noChangeAspect="1"/>
          </p:cNvPicPr>
          <p:nvPr/>
        </p:nvPicPr>
        <p:blipFill rotWithShape="1">
          <a:blip r:embed="rId4">
            <a:extLst>
              <a:ext uri="{28A0092B-C50C-407E-A947-70E740481C1C}">
                <a14:useLocalDpi xmlns:a14="http://schemas.microsoft.com/office/drawing/2010/main" val="0"/>
              </a:ext>
            </a:extLst>
          </a:blip>
          <a:srcRect l="8203" t="7001" r="5513"/>
          <a:stretch/>
        </p:blipFill>
        <p:spPr>
          <a:xfrm>
            <a:off x="878400" y="1382400"/>
            <a:ext cx="8358679" cy="4137186"/>
          </a:xfrm>
          <a:prstGeom prst="rect">
            <a:avLst/>
          </a:prstGeom>
        </p:spPr>
      </p:pic>
    </p:spTree>
    <p:extLst>
      <p:ext uri="{BB962C8B-B14F-4D97-AF65-F5344CB8AC3E}">
        <p14:creationId xmlns:p14="http://schemas.microsoft.com/office/powerpoint/2010/main" val="2782371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10" name="Rectangle 9">
            <a:extLst>
              <a:ext uri="{FF2B5EF4-FFF2-40B4-BE49-F238E27FC236}">
                <a16:creationId xmlns:a16="http://schemas.microsoft.com/office/drawing/2014/main" id="{C8226144-1EF2-2C4F-8A09-C3FBBB2F38DE}"/>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7C72E553-4155-4847-8FDA-3CF29BAC02FF}"/>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35129" r="3659" b="57055"/>
          <a:stretch/>
        </p:blipFill>
        <p:spPr>
          <a:xfrm>
            <a:off x="878400" y="2557670"/>
            <a:ext cx="6871064" cy="384313"/>
          </a:xfrm>
          <a:prstGeom prst="rect">
            <a:avLst/>
          </a:prstGeom>
        </p:spPr>
      </p:pic>
    </p:spTree>
    <p:extLst>
      <p:ext uri="{BB962C8B-B14F-4D97-AF65-F5344CB8AC3E}">
        <p14:creationId xmlns:p14="http://schemas.microsoft.com/office/powerpoint/2010/main" val="3182708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2" name="Rectangle 1">
            <a:extLst>
              <a:ext uri="{FF2B5EF4-FFF2-40B4-BE49-F238E27FC236}">
                <a16:creationId xmlns:a16="http://schemas.microsoft.com/office/drawing/2014/main" id="{97256D37-9232-AC4C-9EF2-8F2106FDD205}"/>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1F105B72-2E8A-024D-A1F3-C4F188526525}"/>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83912" r="3659"/>
          <a:stretch/>
        </p:blipFill>
        <p:spPr>
          <a:xfrm>
            <a:off x="878400" y="4956313"/>
            <a:ext cx="6871064" cy="791062"/>
          </a:xfrm>
          <a:prstGeom prst="rect">
            <a:avLst/>
          </a:prstGeom>
        </p:spPr>
      </p:pic>
    </p:spTree>
    <p:extLst>
      <p:ext uri="{BB962C8B-B14F-4D97-AF65-F5344CB8AC3E}">
        <p14:creationId xmlns:p14="http://schemas.microsoft.com/office/powerpoint/2010/main" val="143032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Compiles down to IL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still use your </a:t>
            </a:r>
            <a:r>
              <a:rPr lang="en-US" dirty="0" err="1">
                <a:solidFill>
                  <a:schemeClr val="bg1"/>
                </a:solidFill>
                <a:latin typeface="Rajdhani Semibold" panose="02000000000000000000" pitchFamily="2" charset="77"/>
                <a:cs typeface="Rajdhani Semibold" panose="02000000000000000000" pitchFamily="2" charset="77"/>
              </a:rPr>
              <a:t>favourite</a:t>
            </a:r>
            <a:r>
              <a:rPr lang="en-US" dirty="0">
                <a:solidFill>
                  <a:schemeClr val="bg1"/>
                </a:solidFill>
                <a:latin typeface="Rajdhani Semibold" panose="02000000000000000000" pitchFamily="2" charset="77"/>
                <a:cs typeface="Rajdhani Semibold" panose="02000000000000000000" pitchFamily="2" charset="77"/>
              </a:rPr>
              <a:t>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Create hybrid solutions using F# and C# </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2" name="TextBox 1">
            <a:extLst>
              <a:ext uri="{FF2B5EF4-FFF2-40B4-BE49-F238E27FC236}">
                <a16:creationId xmlns:a16="http://schemas.microsoft.com/office/drawing/2014/main" id="{D8BFCBF3-6A4C-394E-A482-56975661DDAF}"/>
              </a:ext>
            </a:extLst>
          </p:cNvPr>
          <p:cNvSpPr txBox="1"/>
          <p:nvPr/>
        </p:nvSpPr>
        <p:spPr>
          <a:xfrm>
            <a:off x="271849" y="6166022"/>
            <a:ext cx="4806778" cy="369332"/>
          </a:xfrm>
          <a:prstGeom prst="rect">
            <a:avLst/>
          </a:prstGeom>
          <a:noFill/>
        </p:spPr>
        <p:txBody>
          <a:bodyPr wrap="square" rtlCol="0">
            <a:spAutoFit/>
          </a:bodyPr>
          <a:lstStyle/>
          <a:p>
            <a:r>
              <a:rPr lang="en-US" dirty="0"/>
              <a:t>* Not 100% interoperable. </a:t>
            </a:r>
          </a:p>
        </p:txBody>
      </p:sp>
      <p:sp>
        <p:nvSpPr>
          <p:cNvPr id="10" name="TextBox 9">
            <a:extLst>
              <a:ext uri="{FF2B5EF4-FFF2-40B4-BE49-F238E27FC236}">
                <a16:creationId xmlns:a16="http://schemas.microsoft.com/office/drawing/2014/main" id="{5EF1DAE1-7B8B-274A-8AEF-B78C3AF325DC}"/>
              </a:ext>
            </a:extLst>
          </p:cNvPr>
          <p:cNvSpPr txBox="1"/>
          <p:nvPr/>
        </p:nvSpPr>
        <p:spPr>
          <a:xfrm>
            <a:off x="4504830" y="6166022"/>
            <a:ext cx="6494474" cy="369332"/>
          </a:xfrm>
          <a:prstGeom prst="rect">
            <a:avLst/>
          </a:prstGeom>
          <a:noFill/>
        </p:spPr>
        <p:txBody>
          <a:bodyPr wrap="square" rtlCol="0">
            <a:spAutoFit/>
          </a:bodyPr>
          <a:lstStyle/>
          <a:p>
            <a:r>
              <a:rPr lang="en-US" dirty="0"/>
              <a:t>** Though you may not want to use them anymore! </a:t>
            </a:r>
            <a:r>
              <a:rPr lang="en-US" dirty="0">
                <a:sym typeface="Wingdings" pitchFamily="2" charset="2"/>
              </a:rPr>
              <a:t></a:t>
            </a:r>
            <a:r>
              <a:rPr lang="en-US" dirty="0"/>
              <a:t> </a:t>
            </a:r>
          </a:p>
        </p:txBody>
      </p:sp>
    </p:spTree>
    <p:extLst>
      <p:ext uri="{BB962C8B-B14F-4D97-AF65-F5344CB8AC3E}">
        <p14:creationId xmlns:p14="http://schemas.microsoft.com/office/powerpoint/2010/main" val="2783012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20" name="Picture 19" descr="Text&#10;&#10;Description automatically generated">
            <a:extLst>
              <a:ext uri="{FF2B5EF4-FFF2-40B4-BE49-F238E27FC236}">
                <a16:creationId xmlns:a16="http://schemas.microsoft.com/office/drawing/2014/main" id="{9F5740BA-AC43-734D-8010-3AA8C2B6238D}"/>
              </a:ext>
            </a:extLst>
          </p:cNvPr>
          <p:cNvPicPr>
            <a:picLocks noChangeAspect="1"/>
          </p:cNvPicPr>
          <p:nvPr/>
        </p:nvPicPr>
        <p:blipFill rotWithShape="1">
          <a:blip r:embed="rId4">
            <a:extLst>
              <a:ext uri="{28A0092B-C50C-407E-A947-70E740481C1C}">
                <a14:useLocalDpi xmlns:a14="http://schemas.microsoft.com/office/drawing/2010/main" val="0"/>
              </a:ext>
            </a:extLst>
          </a:blip>
          <a:srcRect l="6295" t="4482" r="5412"/>
          <a:stretch/>
        </p:blipFill>
        <p:spPr>
          <a:xfrm>
            <a:off x="878400" y="1062000"/>
            <a:ext cx="8020594" cy="4093138"/>
          </a:xfrm>
          <a:prstGeom prst="rect">
            <a:avLst/>
          </a:prstGeom>
        </p:spPr>
      </p:pic>
    </p:spTree>
    <p:extLst>
      <p:ext uri="{BB962C8B-B14F-4D97-AF65-F5344CB8AC3E}">
        <p14:creationId xmlns:p14="http://schemas.microsoft.com/office/powerpoint/2010/main" val="2108664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21" name="Picture 20" descr="Text&#10;&#10;Description automatically generated">
            <a:extLst>
              <a:ext uri="{FF2B5EF4-FFF2-40B4-BE49-F238E27FC236}">
                <a16:creationId xmlns:a16="http://schemas.microsoft.com/office/drawing/2014/main" id="{878B98EC-1C30-9949-AEFC-1769F947A4F7}"/>
              </a:ext>
            </a:extLst>
          </p:cNvPr>
          <p:cNvPicPr>
            <a:picLocks noChangeAspect="1"/>
          </p:cNvPicPr>
          <p:nvPr/>
        </p:nvPicPr>
        <p:blipFill rotWithShape="1">
          <a:blip r:embed="rId3">
            <a:extLst>
              <a:ext uri="{28A0092B-C50C-407E-A947-70E740481C1C}">
                <a14:useLocalDpi xmlns:a14="http://schemas.microsoft.com/office/drawing/2010/main" val="0"/>
              </a:ext>
            </a:extLst>
          </a:blip>
          <a:srcRect l="4443" t="6662" r="6445"/>
          <a:stretch/>
        </p:blipFill>
        <p:spPr>
          <a:xfrm>
            <a:off x="885600" y="1061999"/>
            <a:ext cx="10948959" cy="4189269"/>
          </a:xfrm>
          <a:prstGeom prst="rect">
            <a:avLst/>
          </a:prstGeom>
        </p:spPr>
      </p:pic>
    </p:spTree>
    <p:extLst>
      <p:ext uri="{BB962C8B-B14F-4D97-AF65-F5344CB8AC3E}">
        <p14:creationId xmlns:p14="http://schemas.microsoft.com/office/powerpoint/2010/main" val="2986250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Optional Values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Option Type is safer than Null</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Unambiguous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Forces us to consider what happens when there is no data</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743897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4CAEF27F-80C9-3545-8E2B-4EF42AE82CAC}"/>
              </a:ext>
            </a:extLst>
          </p:cNvPr>
          <p:cNvSpPr>
            <a:spLocks noGrp="1"/>
          </p:cNvSpPr>
          <p:nvPr>
            <p:ph type="subTitle" idx="1"/>
          </p:nvPr>
        </p:nvSpPr>
        <p:spPr>
          <a:xfrm>
            <a:off x="580768" y="2939143"/>
            <a:ext cx="8328454" cy="2670824"/>
          </a:xfrm>
        </p:spPr>
        <p:txBody>
          <a:bodyPr>
            <a:normAutofit/>
          </a:bodyPr>
          <a:lstStyle/>
          <a:p>
            <a:pPr algn="l"/>
            <a:r>
              <a:rPr lang="en-GB" dirty="0">
                <a:solidFill>
                  <a:schemeClr val="bg1"/>
                </a:solidFill>
                <a:latin typeface="Rajdhani Semibold" panose="02000000000000000000" pitchFamily="2" charset="77"/>
                <a:cs typeface="Rajdhani Semibold" panose="02000000000000000000" pitchFamily="2" charset="77"/>
              </a:rPr>
              <a:t>“if you can model the ways something can </a:t>
            </a:r>
            <a:r>
              <a:rPr lang="en-GB" b="1" dirty="0">
                <a:solidFill>
                  <a:schemeClr val="bg1"/>
                </a:solidFill>
                <a:latin typeface="Rajdhani Semibold" panose="02000000000000000000" pitchFamily="2" charset="77"/>
                <a:cs typeface="Rajdhani Semibold" panose="02000000000000000000" pitchFamily="2" charset="77"/>
              </a:rPr>
              <a:t>fail</a:t>
            </a:r>
            <a:r>
              <a:rPr lang="en-GB" dirty="0">
                <a:solidFill>
                  <a:schemeClr val="bg1"/>
                </a:solidFill>
                <a:latin typeface="Rajdhani Semibold" panose="02000000000000000000" pitchFamily="2" charset="77"/>
                <a:cs typeface="Rajdhani Semibold" panose="02000000000000000000" pitchFamily="2" charset="77"/>
              </a:rPr>
              <a:t> in your domain, error handling code is no longer something you must deal with in addition to regular program flow. </a:t>
            </a:r>
          </a:p>
          <a:p>
            <a:pPr algn="l"/>
            <a:r>
              <a:rPr lang="en-GB" dirty="0">
                <a:solidFill>
                  <a:schemeClr val="bg1"/>
                </a:solidFill>
                <a:latin typeface="Rajdhani Semibold" panose="02000000000000000000" pitchFamily="2" charset="77"/>
                <a:cs typeface="Rajdhani Semibold" panose="02000000000000000000" pitchFamily="2" charset="77"/>
              </a:rPr>
              <a:t>It is simply a part of normal program flow, and not </a:t>
            </a:r>
            <a:r>
              <a:rPr lang="en-GB" b="1" dirty="0">
                <a:solidFill>
                  <a:schemeClr val="bg1"/>
                </a:solidFill>
                <a:latin typeface="Rajdhani Semibold" panose="02000000000000000000" pitchFamily="2" charset="77"/>
                <a:cs typeface="Rajdhani Semibold" panose="02000000000000000000" pitchFamily="2" charset="77"/>
              </a:rPr>
              <a:t>exceptional” </a:t>
            </a: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TextBox 10">
            <a:extLst>
              <a:ext uri="{FF2B5EF4-FFF2-40B4-BE49-F238E27FC236}">
                <a16:creationId xmlns:a16="http://schemas.microsoft.com/office/drawing/2014/main" id="{7B86888A-BBAB-5541-B0C2-EC16883A2E22}"/>
              </a:ext>
            </a:extLst>
          </p:cNvPr>
          <p:cNvSpPr txBox="1"/>
          <p:nvPr/>
        </p:nvSpPr>
        <p:spPr>
          <a:xfrm>
            <a:off x="271848" y="6166022"/>
            <a:ext cx="11249591" cy="369332"/>
          </a:xfrm>
          <a:prstGeom prst="rect">
            <a:avLst/>
          </a:prstGeom>
          <a:noFill/>
        </p:spPr>
        <p:txBody>
          <a:bodyPr wrap="square" rtlCol="0">
            <a:spAutoFit/>
          </a:bodyPr>
          <a:lstStyle/>
          <a:p>
            <a:r>
              <a:rPr lang="en-GB" dirty="0"/>
              <a:t>https://</a:t>
            </a:r>
            <a:r>
              <a:rPr lang="en-GB" dirty="0" err="1"/>
              <a:t>docs.microsoft.com</a:t>
            </a:r>
            <a:r>
              <a:rPr lang="en-GB" dirty="0"/>
              <a:t>/</a:t>
            </a:r>
            <a:r>
              <a:rPr lang="en-GB" dirty="0" err="1"/>
              <a:t>en</a:t>
            </a:r>
            <a:r>
              <a:rPr lang="en-GB" dirty="0"/>
              <a:t>-us/dotnet/</a:t>
            </a:r>
            <a:r>
              <a:rPr lang="en-GB" dirty="0" err="1"/>
              <a:t>fsharp</a:t>
            </a:r>
            <a:r>
              <a:rPr lang="en-GB" dirty="0"/>
              <a:t>/style-guide/conventions</a:t>
            </a:r>
          </a:p>
        </p:txBody>
      </p:sp>
    </p:spTree>
    <p:extLst>
      <p:ext uri="{BB962C8B-B14F-4D97-AF65-F5344CB8AC3E}">
        <p14:creationId xmlns:p14="http://schemas.microsoft.com/office/powerpoint/2010/main" val="311483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OO</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Throwing Exceptions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Undocumented side effects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Delegate work to the caller/consumer</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Error handling code is ugly, repetitive, and breaks Single Responsibility Principle </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4848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Ask the caller/consumer</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Simply ask what to do in the event of failure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Provide a default value or fallback function as an argument</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964962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3" name="Picture 12" descr="Text&#10;&#10;Description automatically generated">
            <a:extLst>
              <a:ext uri="{FF2B5EF4-FFF2-40B4-BE49-F238E27FC236}">
                <a16:creationId xmlns:a16="http://schemas.microsoft.com/office/drawing/2014/main" id="{03DAF287-F38F-934D-A9CA-5F7CA8CB59E3}"/>
              </a:ext>
            </a:extLst>
          </p:cNvPr>
          <p:cNvPicPr>
            <a:picLocks noChangeAspect="1"/>
          </p:cNvPicPr>
          <p:nvPr/>
        </p:nvPicPr>
        <p:blipFill rotWithShape="1">
          <a:blip r:embed="rId4">
            <a:extLst>
              <a:ext uri="{28A0092B-C50C-407E-A947-70E740481C1C}">
                <a14:useLocalDpi xmlns:a14="http://schemas.microsoft.com/office/drawing/2010/main" val="0"/>
              </a:ext>
            </a:extLst>
          </a:blip>
          <a:srcRect l="3003" t="3826" r="4370" b="7798"/>
          <a:stretch/>
        </p:blipFill>
        <p:spPr>
          <a:xfrm>
            <a:off x="878400" y="1874520"/>
            <a:ext cx="8514774" cy="3108960"/>
          </a:xfrm>
          <a:prstGeom prst="rect">
            <a:avLst/>
          </a:prstGeom>
        </p:spPr>
      </p:pic>
    </p:spTree>
    <p:extLst>
      <p:ext uri="{BB962C8B-B14F-4D97-AF65-F5344CB8AC3E}">
        <p14:creationId xmlns:p14="http://schemas.microsoft.com/office/powerpoint/2010/main" val="1288661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D7AA8242-BECA-C04B-9CCB-BC43594A7C04}"/>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7816" r="2730" b="3577"/>
          <a:stretch/>
        </p:blipFill>
        <p:spPr>
          <a:xfrm>
            <a:off x="0" y="1030053"/>
            <a:ext cx="12266424" cy="4132790"/>
          </a:xfrm>
          <a:prstGeom prst="rect">
            <a:avLst/>
          </a:prstGeom>
        </p:spPr>
      </p:pic>
    </p:spTree>
    <p:extLst>
      <p:ext uri="{BB962C8B-B14F-4D97-AF65-F5344CB8AC3E}">
        <p14:creationId xmlns:p14="http://schemas.microsoft.com/office/powerpoint/2010/main" val="1590197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Returning a Choice Type</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Return one of N possible Choices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3280686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5941D64F-0D75-4B4B-8708-D7E38C138047}"/>
              </a:ext>
            </a:extLst>
          </p:cNvPr>
          <p:cNvPicPr>
            <a:picLocks noChangeAspect="1"/>
          </p:cNvPicPr>
          <p:nvPr/>
        </p:nvPicPr>
        <p:blipFill rotWithShape="1">
          <a:blip r:embed="rId4">
            <a:extLst>
              <a:ext uri="{28A0092B-C50C-407E-A947-70E740481C1C}">
                <a14:useLocalDpi xmlns:a14="http://schemas.microsoft.com/office/drawing/2010/main" val="0"/>
              </a:ext>
            </a:extLst>
          </a:blip>
          <a:srcRect l="12410" r="9019"/>
          <a:stretch/>
        </p:blipFill>
        <p:spPr>
          <a:xfrm>
            <a:off x="891250" y="1853484"/>
            <a:ext cx="7014754" cy="3151031"/>
          </a:xfrm>
          <a:prstGeom prst="rect">
            <a:avLst/>
          </a:prstGeom>
        </p:spPr>
      </p:pic>
    </p:spTree>
    <p:extLst>
      <p:ext uri="{BB962C8B-B14F-4D97-AF65-F5344CB8AC3E}">
        <p14:creationId xmlns:p14="http://schemas.microsoft.com/office/powerpoint/2010/main" val="2178704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19902</TotalTime>
  <Words>11286</Words>
  <Application>Microsoft Macintosh PowerPoint</Application>
  <PresentationFormat>Widescreen</PresentationFormat>
  <Paragraphs>1268</Paragraphs>
  <Slides>141</Slides>
  <Notes>141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141</vt:i4>
      </vt:variant>
    </vt:vector>
  </HeadingPairs>
  <TitlesOfParts>
    <vt:vector size="146" baseType="lpstr">
      <vt:lpstr>Arial</vt:lpstr>
      <vt:lpstr>Calibri</vt:lpstr>
      <vt:lpstr>Calibri Light</vt:lpstr>
      <vt:lpstr>Rajdhani Semibold</vt:lpstr>
      <vt:lpstr>Office Theme</vt:lpstr>
      <vt:lpstr>Getting Started  with F# </vt:lpstr>
      <vt:lpstr>How I came to functional programming and F# </vt:lpstr>
      <vt:lpstr>PowerPoint Presentation</vt:lpstr>
      <vt:lpstr>PowerPoint Presentation</vt:lpstr>
      <vt:lpstr>What is F# and what can I use it for? </vt:lpstr>
      <vt:lpstr>Full Stack F# </vt:lpstr>
      <vt:lpstr>Not just Data Science, ML and maths! </vt:lpstr>
      <vt:lpstr>Just the F#cts please! </vt:lpstr>
      <vt:lpstr>Interoperable with C#   * </vt:lpstr>
      <vt:lpstr>Interoperable with C# </vt:lpstr>
      <vt:lpstr>Functional First?!?? </vt:lpstr>
      <vt:lpstr>PowerPoint Presentation</vt:lpstr>
      <vt:lpstr>PowerPoint Presentation</vt:lpstr>
      <vt:lpstr>What is Functional Programming?  </vt:lpstr>
      <vt:lpstr>What is Functional Programming?  </vt:lpstr>
      <vt:lpstr>Immutability  </vt:lpstr>
      <vt:lpstr>Expressions  </vt:lpstr>
      <vt:lpstr>First Class Functions  </vt:lpstr>
      <vt:lpstr>What is Functional Programming?  </vt:lpstr>
      <vt:lpstr>Your already doing Functional Programming!  </vt:lpstr>
      <vt:lpstr>First class Functions </vt:lpstr>
      <vt:lpstr>First class Functions </vt:lpstr>
      <vt:lpstr>First class Functions </vt:lpstr>
      <vt:lpstr>Everything is an Expression! </vt:lpstr>
      <vt:lpstr>Everything is an Expression! </vt:lpstr>
      <vt:lpstr>Everything is an Expression! </vt:lpstr>
      <vt:lpstr>Everything is an Expression! </vt:lpstr>
      <vt:lpstr>Immutability </vt:lpstr>
      <vt:lpstr>Immutability </vt:lpstr>
      <vt:lpstr>Time to look at some code </vt:lpstr>
      <vt:lpstr>Powerful Type System, that gets out of your 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Type System, that gets out of your way </vt:lpstr>
      <vt:lpstr>PowerPoint Presentation</vt:lpstr>
      <vt:lpstr>Algebraic Type System: not as scary as it sounds! </vt:lpstr>
      <vt:lpstr>Algebraic Type System: So, what!?! </vt:lpstr>
      <vt:lpstr>PowerPoint Presentation</vt:lpstr>
      <vt:lpstr>Or Types…one of several options </vt:lpstr>
      <vt:lpstr>PowerPoint Presentation</vt:lpstr>
      <vt:lpstr>PowerPoint Presentation</vt:lpstr>
      <vt:lpstr>Algebraic Type System </vt:lpstr>
      <vt:lpstr>Algebraic Type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Discriminated Unions </vt:lpstr>
      <vt:lpstr>PowerPoint Presentation</vt:lpstr>
      <vt:lpstr>PowerPoint Presentation</vt:lpstr>
      <vt:lpstr>Leaning on the Compiler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Types in F# </vt:lpstr>
      <vt:lpstr>Custom Types in F# </vt:lpstr>
      <vt:lpstr>PowerPoint Presentation</vt:lpstr>
      <vt:lpstr>PowerPoint Presentation</vt:lpstr>
      <vt:lpstr>Representing the absence of data…without Nulls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Values </vt:lpstr>
      <vt:lpstr>A different approach to Errors </vt:lpstr>
      <vt:lpstr>Throwing Exceptions </vt:lpstr>
      <vt:lpstr>Ask the caller/consumer </vt:lpstr>
      <vt:lpstr>PowerPoint Presentation</vt:lpstr>
      <vt:lpstr>PowerPoint Presentation</vt:lpstr>
      <vt:lpstr>Returning a Choice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different approach to Errors </vt:lpstr>
      <vt:lpstr>PowerPoint Presentation</vt:lpstr>
      <vt:lpstr>PowerPoint Presentation</vt:lpstr>
      <vt:lpstr>PowerPoint Presentation</vt:lpstr>
      <vt:lpstr>PowerPoint Presentation</vt:lpstr>
      <vt:lpstr>PowerPoint Presentation</vt:lpstr>
      <vt:lpstr>Anyone for Curry?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How is this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Next Steps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F# </dc:title>
  <dc:creator>David Cook</dc:creator>
  <cp:lastModifiedBy>David Cook</cp:lastModifiedBy>
  <cp:revision>523</cp:revision>
  <dcterms:created xsi:type="dcterms:W3CDTF">2021-10-12T19:07:20Z</dcterms:created>
  <dcterms:modified xsi:type="dcterms:W3CDTF">2021-11-01T20:54:00Z</dcterms:modified>
</cp:coreProperties>
</file>